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5"/>
  </p:notesMasterIdLst>
  <p:sldIdLst>
    <p:sldId id="256" r:id="rId2"/>
    <p:sldId id="275" r:id="rId3"/>
    <p:sldId id="273" r:id="rId4"/>
    <p:sldId id="274" r:id="rId5"/>
    <p:sldId id="257" r:id="rId6"/>
    <p:sldId id="259" r:id="rId7"/>
    <p:sldId id="276" r:id="rId8"/>
    <p:sldId id="277" r:id="rId9"/>
    <p:sldId id="260" r:id="rId10"/>
    <p:sldId id="261" r:id="rId11"/>
    <p:sldId id="262" r:id="rId12"/>
    <p:sldId id="264" r:id="rId13"/>
    <p:sldId id="265" r:id="rId14"/>
    <p:sldId id="280" r:id="rId15"/>
    <p:sldId id="281" r:id="rId16"/>
    <p:sldId id="279" r:id="rId17"/>
    <p:sldId id="267" r:id="rId18"/>
    <p:sldId id="266" r:id="rId19"/>
    <p:sldId id="269" r:id="rId20"/>
    <p:sldId id="268" r:id="rId21"/>
    <p:sldId id="271" r:id="rId22"/>
    <p:sldId id="270" r:id="rId23"/>
    <p:sldId id="272" r:id="rId24"/>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24" autoAdjust="0"/>
  </p:normalViewPr>
  <p:slideViewPr>
    <p:cSldViewPr>
      <p:cViewPr varScale="1">
        <p:scale>
          <a:sx n="88" d="100"/>
          <a:sy n="88" d="100"/>
        </p:scale>
        <p:origin x="-1470"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AB873D2-4A1D-4E26-851C-D54908DA8D4B}" type="datetimeFigureOut">
              <a:rPr lang="ru-RU" smtClean="0"/>
              <a:t>28.03.2017</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87C08D9-A255-43B8-BDAF-F6F08C13F0FF}" type="slidenum">
              <a:rPr lang="ru-RU" smtClean="0"/>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71D6BA28-40DF-4D0C-99BE-F666FE00115A}" type="datetime1">
              <a:rPr lang="ru-RU" smtClean="0"/>
              <a:t>28.03.2017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28E3E64-D415-483F-B0AD-D304A1962B41}"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4158F8E1-D44C-475F-B9A2-E6A88E30DBFC}" type="datetime1">
              <a:rPr lang="ru-RU" smtClean="0"/>
              <a:t>28.03.2017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28E3E64-D415-483F-B0AD-D304A1962B41}"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9BCD7DBD-D4F4-47D3-88A8-AD47D69E9F91}" type="datetime1">
              <a:rPr lang="ru-RU" smtClean="0"/>
              <a:t>28.03.2017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28E3E64-D415-483F-B0AD-D304A1962B41}"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C92A084A-1940-4732-BD21-81A1A4A6A5D1}" type="datetime1">
              <a:rPr lang="ru-RU" smtClean="0"/>
              <a:t>28.03.2017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28E3E64-D415-483F-B0AD-D304A1962B41}"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CC01A022-6014-46A8-BA9A-BDF480CFE379}" type="datetime1">
              <a:rPr lang="ru-RU" smtClean="0"/>
              <a:t>28.03.2017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28E3E64-D415-483F-B0AD-D304A1962B41}"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8E9218EB-3356-4F44-A51B-1C7228DC7206}" type="datetime1">
              <a:rPr lang="ru-RU" smtClean="0"/>
              <a:t>28.03.2017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A28E3E64-D415-483F-B0AD-D304A1962B41}"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BE59BA95-4C1F-4C10-B91C-8E6D0A864592}" type="datetime1">
              <a:rPr lang="ru-RU" smtClean="0"/>
              <a:t>28.03.2017</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A28E3E64-D415-483F-B0AD-D304A1962B41}"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9F91847-9A90-4B57-A58B-FA396F787DCB}" type="datetime1">
              <a:rPr lang="ru-RU" smtClean="0"/>
              <a:t>28.03.2017</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A28E3E64-D415-483F-B0AD-D304A1962B41}"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3BC38E4-BB75-47BA-8017-217B4A6FF52E}" type="datetime1">
              <a:rPr lang="ru-RU" smtClean="0"/>
              <a:t>28.03.2017</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A28E3E64-D415-483F-B0AD-D304A1962B41}"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88D5814A-C452-404F-9317-3CC0A14BB19C}" type="datetime1">
              <a:rPr lang="ru-RU" smtClean="0"/>
              <a:t>28.03.2017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A28E3E64-D415-483F-B0AD-D304A1962B41}"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36B552CE-942F-453B-B8FF-2F06B56EBF82}" type="datetime1">
              <a:rPr lang="ru-RU" smtClean="0"/>
              <a:t>28.03.2017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A28E3E64-D415-483F-B0AD-D304A1962B41}"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502BF83-82A9-4300-AED0-4D120E11F69F}" type="datetime1">
              <a:rPr lang="ru-RU" smtClean="0"/>
              <a:t>28.03.2017</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28E3E64-D415-483F-B0AD-D304A1962B41}"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dic.academic.ru/dic.nsf/bse/"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323528" y="1124744"/>
            <a:ext cx="8568952" cy="2376264"/>
          </a:xfrm>
        </p:spPr>
        <p:txBody>
          <a:bodyPr>
            <a:normAutofit fontScale="90000"/>
          </a:bodyPr>
          <a:lstStyle/>
          <a:p>
            <a:r>
              <a:rPr lang="ru-RU" sz="3600" dirty="0" smtClean="0">
                <a:latin typeface="Times New Roman" pitchFamily="18" charset="0"/>
                <a:cs typeface="Times New Roman" pitchFamily="18" charset="0"/>
              </a:rPr>
              <a:t>Модель формирования социальных групп на основе теоретико-множественной интерпретации понятий </a:t>
            </a:r>
            <a:br>
              <a:rPr lang="ru-RU" sz="3600" dirty="0" smtClean="0">
                <a:latin typeface="Times New Roman" pitchFamily="18" charset="0"/>
                <a:cs typeface="Times New Roman" pitchFamily="18" charset="0"/>
              </a:rPr>
            </a:br>
            <a:r>
              <a:rPr lang="ru-RU" sz="3600" dirty="0" smtClean="0">
                <a:latin typeface="Times New Roman" pitchFamily="18" charset="0"/>
                <a:cs typeface="Times New Roman" pitchFamily="18" charset="0"/>
              </a:rPr>
              <a:t>"власти", "свободы воли" и "интеллекта"</a:t>
            </a:r>
            <a:r>
              <a:rPr lang="ru-RU" sz="3600" b="1" dirty="0" smtClean="0">
                <a:latin typeface="Times New Roman" pitchFamily="18" charset="0"/>
                <a:cs typeface="Times New Roman" pitchFamily="18" charset="0"/>
              </a:rPr>
              <a:t/>
            </a:r>
            <a:br>
              <a:rPr lang="ru-RU" sz="3600" b="1" dirty="0" smtClean="0">
                <a:latin typeface="Times New Roman" pitchFamily="18" charset="0"/>
                <a:cs typeface="Times New Roman" pitchFamily="18" charset="0"/>
              </a:rPr>
            </a:br>
            <a:endParaRPr lang="ru-RU" sz="3600" dirty="0">
              <a:latin typeface="Times New Roman" pitchFamily="18" charset="0"/>
              <a:cs typeface="Times New Roman" pitchFamily="18" charset="0"/>
            </a:endParaRPr>
          </a:p>
        </p:txBody>
      </p:sp>
      <p:sp>
        <p:nvSpPr>
          <p:cNvPr id="3" name="Подзаголовок 2"/>
          <p:cNvSpPr>
            <a:spLocks noGrp="1"/>
          </p:cNvSpPr>
          <p:nvPr>
            <p:ph type="subTitle" idx="1"/>
          </p:nvPr>
        </p:nvSpPr>
        <p:spPr>
          <a:xfrm>
            <a:off x="1371600" y="5013176"/>
            <a:ext cx="6400800" cy="936104"/>
          </a:xfrm>
        </p:spPr>
        <p:txBody>
          <a:bodyPr>
            <a:normAutofit fontScale="92500" lnSpcReduction="20000"/>
          </a:bodyPr>
          <a:lstStyle/>
          <a:p>
            <a:endParaRPr lang="ru-RU" b="1" dirty="0" smtClean="0">
              <a:solidFill>
                <a:schemeClr val="tx1"/>
              </a:solidFill>
              <a:latin typeface="Times New Roman" pitchFamily="18" charset="0"/>
              <a:cs typeface="Times New Roman" pitchFamily="18" charset="0"/>
            </a:endParaRPr>
          </a:p>
          <a:p>
            <a:r>
              <a:rPr lang="ru-RU" dirty="0" smtClean="0">
                <a:solidFill>
                  <a:schemeClr val="tx1"/>
                </a:solidFill>
                <a:latin typeface="Times New Roman" pitchFamily="18" charset="0"/>
                <a:cs typeface="Times New Roman" pitchFamily="18" charset="0"/>
              </a:rPr>
              <a:t>Петр Андрукович</a:t>
            </a:r>
            <a:endParaRPr lang="ru-RU" dirty="0">
              <a:solidFill>
                <a:schemeClr val="tx1"/>
              </a:solidFill>
              <a:latin typeface="Times New Roman" pitchFamily="18" charset="0"/>
              <a:cs typeface="Times New Roman"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435280" cy="562074"/>
          </a:xfrm>
        </p:spPr>
        <p:txBody>
          <a:bodyPr>
            <a:normAutofit fontScale="90000"/>
          </a:bodyPr>
          <a:lstStyle/>
          <a:p>
            <a:r>
              <a:rPr lang="ru-RU" sz="2800" dirty="0" smtClean="0">
                <a:latin typeface="Times New Roman" pitchFamily="18" charset="0"/>
                <a:cs typeface="Times New Roman" pitchFamily="18" charset="0"/>
              </a:rPr>
              <a:t>Схема пересечения</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R</a:t>
            </a:r>
            <a:r>
              <a:rPr lang="en-US" sz="2800" baseline="-25000" dirty="0" err="1" smtClean="0">
                <a:latin typeface="Times New Roman" pitchFamily="18" charset="0"/>
                <a:cs typeface="Times New Roman" pitchFamily="18" charset="0"/>
              </a:rPr>
              <a:t>ik</a:t>
            </a:r>
            <a:r>
              <a:rPr lang="ru-RU" sz="2800" dirty="0" smtClean="0">
                <a:latin typeface="Times New Roman" pitchFamily="18" charset="0"/>
                <a:cs typeface="Times New Roman" pitchFamily="18" charset="0"/>
              </a:rPr>
              <a:t> тезаурусов </a:t>
            </a:r>
            <a:r>
              <a:rPr lang="en-US" sz="2800" dirty="0" smtClean="0">
                <a:latin typeface="Times New Roman" pitchFamily="18" charset="0"/>
                <a:cs typeface="Times New Roman" pitchFamily="18" charset="0"/>
              </a:rPr>
              <a:t>H</a:t>
            </a:r>
            <a:r>
              <a:rPr lang="en-US" sz="2800" baseline="-25000" dirty="0" smtClean="0">
                <a:latin typeface="Times New Roman" pitchFamily="18" charset="0"/>
                <a:cs typeface="Times New Roman" pitchFamily="18" charset="0"/>
              </a:rPr>
              <a:t>i</a:t>
            </a:r>
            <a:r>
              <a:rPr lang="ru-RU" sz="2800" dirty="0" smtClean="0">
                <a:latin typeface="Times New Roman" pitchFamily="18" charset="0"/>
                <a:cs typeface="Times New Roman" pitchFamily="18" charset="0"/>
              </a:rPr>
              <a:t> и </a:t>
            </a:r>
            <a:r>
              <a:rPr lang="en-US" sz="2800" dirty="0" err="1" smtClean="0">
                <a:latin typeface="Times New Roman" pitchFamily="18" charset="0"/>
                <a:cs typeface="Times New Roman" pitchFamily="18" charset="0"/>
              </a:rPr>
              <a:t>H</a:t>
            </a:r>
            <a:r>
              <a:rPr lang="en-US" sz="2800" baseline="-25000" dirty="0" err="1" smtClean="0">
                <a:latin typeface="Times New Roman" pitchFamily="18" charset="0"/>
                <a:cs typeface="Times New Roman" pitchFamily="18" charset="0"/>
              </a:rPr>
              <a:t>k</a:t>
            </a:r>
            <a:r>
              <a:rPr lang="en-US" sz="2800" dirty="0" smtClean="0">
                <a:latin typeface="Times New Roman" pitchFamily="18" charset="0"/>
                <a:cs typeface="Times New Roman" pitchFamily="18" charset="0"/>
              </a:rPr>
              <a:t> </a:t>
            </a:r>
            <a:r>
              <a:rPr lang="ru-RU" sz="2800" dirty="0" smtClean="0">
                <a:latin typeface="Times New Roman" pitchFamily="18" charset="0"/>
                <a:cs typeface="Times New Roman" pitchFamily="18" charset="0"/>
              </a:rPr>
              <a:t>индивидов </a:t>
            </a:r>
            <a:r>
              <a:rPr lang="en-US" sz="2800" dirty="0" smtClean="0">
                <a:latin typeface="Times New Roman" pitchFamily="18" charset="0"/>
                <a:cs typeface="Times New Roman" pitchFamily="18" charset="0"/>
              </a:rPr>
              <a:t>S</a:t>
            </a:r>
            <a:r>
              <a:rPr lang="en-US" sz="2800" baseline="-25000" dirty="0" smtClean="0">
                <a:latin typeface="Times New Roman" pitchFamily="18" charset="0"/>
                <a:cs typeface="Times New Roman" pitchFamily="18" charset="0"/>
              </a:rPr>
              <a:t>i</a:t>
            </a:r>
            <a:r>
              <a:rPr lang="ru-RU" sz="2800" dirty="0" smtClean="0">
                <a:latin typeface="Times New Roman" pitchFamily="18" charset="0"/>
                <a:cs typeface="Times New Roman" pitchFamily="18" charset="0"/>
              </a:rPr>
              <a:t> и </a:t>
            </a:r>
            <a:r>
              <a:rPr lang="en-US" sz="2800" dirty="0" err="1" smtClean="0">
                <a:latin typeface="Times New Roman" pitchFamily="18" charset="0"/>
                <a:cs typeface="Times New Roman" pitchFamily="18" charset="0"/>
              </a:rPr>
              <a:t>S</a:t>
            </a:r>
            <a:r>
              <a:rPr lang="en-US" sz="2800" baseline="-25000" dirty="0" err="1" smtClean="0">
                <a:latin typeface="Times New Roman" pitchFamily="18" charset="0"/>
                <a:cs typeface="Times New Roman" pitchFamily="18" charset="0"/>
              </a:rPr>
              <a:t>k</a:t>
            </a:r>
            <a:endParaRPr lang="ru-RU" sz="2800" baseline="-25000" dirty="0">
              <a:latin typeface="Times New Roman" pitchFamily="18" charset="0"/>
              <a:cs typeface="Times New Roman" pitchFamily="18" charset="0"/>
            </a:endParaRPr>
          </a:p>
        </p:txBody>
      </p:sp>
      <p:sp>
        <p:nvSpPr>
          <p:cNvPr id="3074" name="Rectangle 2"/>
          <p:cNvSpPr>
            <a:spLocks noChangeArrowheads="1"/>
          </p:cNvSpPr>
          <p:nvPr/>
        </p:nvSpPr>
        <p:spPr bwMode="auto">
          <a:xfrm>
            <a:off x="0" y="334802"/>
            <a:ext cx="9144000" cy="3693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endParaRPr lang="ru-RU"/>
          </a:p>
        </p:txBody>
      </p:sp>
      <p:sp>
        <p:nvSpPr>
          <p:cNvPr id="3075" name="Rectangle 3"/>
          <p:cNvSpPr>
            <a:spLocks noChangeArrowheads="1"/>
          </p:cNvSpPr>
          <p:nvPr/>
        </p:nvSpPr>
        <p:spPr bwMode="auto">
          <a:xfrm>
            <a:off x="0" y="44196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smtClean="0">
              <a:ln>
                <a:noFill/>
              </a:ln>
              <a:solidFill>
                <a:schemeClr val="tx1"/>
              </a:solidFill>
              <a:effectLst/>
              <a:latin typeface="Arial" pitchFamily="34" charset="0"/>
              <a:cs typeface="Arial" pitchFamily="34" charset="0"/>
            </a:endParaRPr>
          </a:p>
        </p:txBody>
      </p:sp>
      <p:pic>
        <p:nvPicPr>
          <p:cNvPr id="11" name="Рисунок 10"/>
          <p:cNvPicPr/>
          <p:nvPr/>
        </p:nvPicPr>
        <p:blipFill>
          <a:blip r:embed="rId2" cstate="print"/>
          <a:srcRect/>
          <a:stretch>
            <a:fillRect/>
          </a:stretch>
        </p:blipFill>
        <p:spPr bwMode="auto">
          <a:xfrm>
            <a:off x="1691680" y="908720"/>
            <a:ext cx="5940425" cy="5014818"/>
          </a:xfrm>
          <a:prstGeom prst="rect">
            <a:avLst/>
          </a:prstGeom>
          <a:noFill/>
          <a:ln w="9525">
            <a:noFill/>
            <a:miter lim="800000"/>
            <a:headEnd/>
            <a:tailEnd/>
          </a:ln>
        </p:spPr>
      </p:pic>
      <p:sp>
        <p:nvSpPr>
          <p:cNvPr id="6" name="Номер слайда 5"/>
          <p:cNvSpPr>
            <a:spLocks noGrp="1"/>
          </p:cNvSpPr>
          <p:nvPr>
            <p:ph type="sldNum" sz="quarter" idx="12"/>
          </p:nvPr>
        </p:nvSpPr>
        <p:spPr/>
        <p:txBody>
          <a:bodyPr/>
          <a:lstStyle/>
          <a:p>
            <a:fld id="{A28E3E64-D415-483F-B0AD-D304A1962B41}" type="slidenum">
              <a:rPr lang="ru-RU" smtClean="0"/>
              <a:pPr/>
              <a:t>10</a:t>
            </a:fld>
            <a:endParaRPr lang="ru-RU"/>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62074"/>
          </a:xfrm>
        </p:spPr>
        <p:txBody>
          <a:bodyPr>
            <a:normAutofit/>
          </a:bodyPr>
          <a:lstStyle/>
          <a:p>
            <a:pPr>
              <a:spcBef>
                <a:spcPts val="500"/>
              </a:spcBef>
            </a:pPr>
            <a:r>
              <a:rPr lang="ru-RU" sz="2800" dirty="0" smtClean="0">
                <a:latin typeface="Times New Roman" pitchFamily="18" charset="0"/>
                <a:cs typeface="Times New Roman" pitchFamily="18" charset="0"/>
              </a:rPr>
              <a:t>Понятие “контакт” для двух индивидов</a:t>
            </a:r>
          </a:p>
        </p:txBody>
      </p:sp>
      <p:sp>
        <p:nvSpPr>
          <p:cNvPr id="3" name="Содержимое 2"/>
          <p:cNvSpPr>
            <a:spLocks noGrp="1"/>
          </p:cNvSpPr>
          <p:nvPr>
            <p:ph idx="1"/>
          </p:nvPr>
        </p:nvSpPr>
        <p:spPr>
          <a:xfrm>
            <a:off x="457200" y="1196752"/>
            <a:ext cx="8229600" cy="5184576"/>
          </a:xfrm>
        </p:spPr>
        <p:txBody>
          <a:bodyPr>
            <a:normAutofit/>
          </a:bodyPr>
          <a:lstStyle/>
          <a:p>
            <a:pPr algn="ctr">
              <a:spcBef>
                <a:spcPts val="500"/>
              </a:spcBef>
            </a:pPr>
            <a:r>
              <a:rPr lang="ru-RU" sz="2400" b="1" i="1" dirty="0" smtClean="0">
                <a:latin typeface="Times New Roman" pitchFamily="18" charset="0"/>
                <a:cs typeface="Times New Roman" pitchFamily="18" charset="0"/>
              </a:rPr>
              <a:t>Контакт</a:t>
            </a:r>
            <a:r>
              <a:rPr lang="ru-RU" sz="2400" dirty="0" smtClean="0">
                <a:latin typeface="Times New Roman" pitchFamily="18" charset="0"/>
                <a:cs typeface="Times New Roman" pitchFamily="18" charset="0"/>
              </a:rPr>
              <a:t> </a:t>
            </a:r>
            <a:r>
              <a:rPr lang="ru-RU" sz="2400" dirty="0">
                <a:latin typeface="Times New Roman" pitchFamily="18" charset="0"/>
                <a:cs typeface="Times New Roman" pitchFamily="18" charset="0"/>
              </a:rPr>
              <a:t>между двумя индивидуумами </a:t>
            </a:r>
            <a:r>
              <a:rPr lang="en-US" sz="2400" dirty="0">
                <a:latin typeface="Times New Roman" pitchFamily="18" charset="0"/>
                <a:cs typeface="Times New Roman" pitchFamily="18" charset="0"/>
              </a:rPr>
              <a:t>S</a:t>
            </a:r>
            <a:r>
              <a:rPr lang="en-US" sz="2400" baseline="-25000" dirty="0">
                <a:latin typeface="Times New Roman" pitchFamily="18" charset="0"/>
                <a:cs typeface="Times New Roman" pitchFamily="18" charset="0"/>
              </a:rPr>
              <a:t>i</a:t>
            </a:r>
            <a:r>
              <a:rPr lang="ru-RU" sz="2400" dirty="0">
                <a:latin typeface="Times New Roman" pitchFamily="18" charset="0"/>
                <a:cs typeface="Times New Roman" pitchFamily="18" charset="0"/>
              </a:rPr>
              <a:t> и </a:t>
            </a:r>
            <a:r>
              <a:rPr lang="en-US" sz="2400" dirty="0" err="1">
                <a:latin typeface="Times New Roman" pitchFamily="18" charset="0"/>
                <a:cs typeface="Times New Roman" pitchFamily="18" charset="0"/>
              </a:rPr>
              <a:t>S</a:t>
            </a:r>
            <a:r>
              <a:rPr lang="en-US" sz="2400" baseline="-25000" dirty="0" err="1">
                <a:latin typeface="Times New Roman" pitchFamily="18" charset="0"/>
                <a:cs typeface="Times New Roman" pitchFamily="18" charset="0"/>
              </a:rPr>
              <a:t>k</a:t>
            </a:r>
            <a:r>
              <a:rPr lang="ru-RU" sz="2400" dirty="0">
                <a:latin typeface="Times New Roman" pitchFamily="18" charset="0"/>
                <a:cs typeface="Times New Roman" pitchFamily="18" charset="0"/>
              </a:rPr>
              <a:t> </a:t>
            </a:r>
            <a:r>
              <a:rPr lang="ru-RU" sz="2400" dirty="0" smtClean="0">
                <a:latin typeface="Times New Roman" pitchFamily="18" charset="0"/>
                <a:cs typeface="Times New Roman" pitchFamily="18" charset="0"/>
              </a:rPr>
              <a:t>возникает тогда, когда </a:t>
            </a:r>
            <a:r>
              <a:rPr lang="en-US" sz="2400" dirty="0" err="1" smtClean="0">
                <a:latin typeface="Times New Roman" pitchFamily="18" charset="0"/>
                <a:cs typeface="Times New Roman" pitchFamily="18" charset="0"/>
              </a:rPr>
              <a:t>R</a:t>
            </a:r>
            <a:r>
              <a:rPr lang="en-US" sz="2400" baseline="-25000" dirty="0" err="1" smtClean="0">
                <a:latin typeface="Times New Roman" pitchFamily="18" charset="0"/>
                <a:cs typeface="Times New Roman" pitchFamily="18" charset="0"/>
              </a:rPr>
              <a:t>ik</a:t>
            </a:r>
            <a:r>
              <a:rPr lang="ru-RU" sz="2400" dirty="0">
                <a:latin typeface="Times New Roman" pitchFamily="18" charset="0"/>
                <a:cs typeface="Times New Roman" pitchFamily="18" charset="0"/>
              </a:rPr>
              <a:t>≠</a:t>
            </a:r>
            <a:r>
              <a:rPr lang="ru-RU" sz="2400" dirty="0" smtClean="0">
                <a:latin typeface="Times New Roman" pitchFamily="18" charset="0"/>
                <a:cs typeface="Times New Roman" pitchFamily="18" charset="0"/>
              </a:rPr>
              <a:t>Λ и когда их </a:t>
            </a:r>
            <a:r>
              <a:rPr lang="ru-RU" sz="2400" dirty="0">
                <a:latin typeface="Times New Roman" pitchFamily="18" charset="0"/>
                <a:cs typeface="Times New Roman" pitchFamily="18" charset="0"/>
              </a:rPr>
              <a:t>структуры личности </a:t>
            </a:r>
            <a:r>
              <a:rPr lang="ru-RU" sz="2400" b="1" i="1" dirty="0">
                <a:latin typeface="Times New Roman" pitchFamily="18" charset="0"/>
                <a:cs typeface="Times New Roman" pitchFamily="18" charset="0"/>
              </a:rPr>
              <a:t>не противоречивы</a:t>
            </a:r>
            <a:r>
              <a:rPr lang="ru-RU" sz="2400" dirty="0">
                <a:latin typeface="Times New Roman" pitchFamily="18" charset="0"/>
                <a:cs typeface="Times New Roman" pitchFamily="18" charset="0"/>
              </a:rPr>
              <a:t>. </a:t>
            </a:r>
            <a:r>
              <a:rPr lang="ru-RU" sz="2400" dirty="0" smtClean="0">
                <a:latin typeface="Times New Roman" pitchFamily="18" charset="0"/>
                <a:cs typeface="Times New Roman" pitchFamily="18" charset="0"/>
              </a:rPr>
              <a:t>Иными словами, насколько </a:t>
            </a:r>
            <a:r>
              <a:rPr lang="ru-RU" sz="2400" dirty="0">
                <a:latin typeface="Times New Roman" pitchFamily="18" charset="0"/>
                <a:cs typeface="Times New Roman" pitchFamily="18" charset="0"/>
              </a:rPr>
              <a:t>совпадает – или не совпадает - упорядоченность элементов </a:t>
            </a:r>
            <a:r>
              <a:rPr lang="en-US" sz="2400" dirty="0" err="1" smtClean="0">
                <a:latin typeface="Times New Roman" pitchFamily="18" charset="0"/>
                <a:cs typeface="Times New Roman" pitchFamily="18" charset="0"/>
              </a:rPr>
              <a:t>h</a:t>
            </a:r>
            <a:r>
              <a:rPr lang="en-US" sz="2400" baseline="-25000" dirty="0" err="1" smtClean="0">
                <a:latin typeface="Times New Roman" pitchFamily="18" charset="0"/>
                <a:cs typeface="Times New Roman" pitchFamily="18" charset="0"/>
              </a:rPr>
              <a:t>ji</a:t>
            </a:r>
            <a:r>
              <a:rPr lang="en-US" sz="2400" dirty="0" err="1">
                <a:latin typeface="Times New Roman" pitchFamily="18" charset="0"/>
                <a:cs typeface="Times New Roman" pitchFamily="18" charset="0"/>
                <a:sym typeface="Symbol"/>
              </a:rPr>
              <a:t></a:t>
            </a:r>
            <a:r>
              <a:rPr lang="en-US" sz="2400" dirty="0" err="1">
                <a:latin typeface="Times New Roman" pitchFamily="18" charset="0"/>
                <a:cs typeface="Times New Roman" pitchFamily="18" charset="0"/>
              </a:rPr>
              <a:t>R</a:t>
            </a:r>
            <a:r>
              <a:rPr lang="en-US" sz="2400" baseline="-25000" dirty="0" err="1">
                <a:latin typeface="Times New Roman" pitchFamily="18" charset="0"/>
                <a:cs typeface="Times New Roman" pitchFamily="18" charset="0"/>
              </a:rPr>
              <a:t>ik</a:t>
            </a:r>
            <a:r>
              <a:rPr lang="ru-RU" sz="2400" dirty="0">
                <a:latin typeface="Times New Roman" pitchFamily="18" charset="0"/>
                <a:cs typeface="Times New Roman" pitchFamily="18" charset="0"/>
              </a:rPr>
              <a:t> и </a:t>
            </a:r>
            <a:r>
              <a:rPr lang="en-US" sz="2400" dirty="0" err="1" smtClean="0">
                <a:latin typeface="Times New Roman" pitchFamily="18" charset="0"/>
                <a:cs typeface="Times New Roman" pitchFamily="18" charset="0"/>
              </a:rPr>
              <a:t>h</a:t>
            </a:r>
            <a:r>
              <a:rPr lang="en-US" sz="2400" baseline="-25000" dirty="0" err="1" smtClean="0">
                <a:latin typeface="Times New Roman" pitchFamily="18" charset="0"/>
                <a:cs typeface="Times New Roman" pitchFamily="18" charset="0"/>
              </a:rPr>
              <a:t>jk</a:t>
            </a:r>
            <a:r>
              <a:rPr lang="en-US" sz="2400" dirty="0" err="1">
                <a:latin typeface="Times New Roman" pitchFamily="18" charset="0"/>
                <a:cs typeface="Times New Roman" pitchFamily="18" charset="0"/>
                <a:sym typeface="Symbol"/>
              </a:rPr>
              <a:t></a:t>
            </a:r>
            <a:r>
              <a:rPr lang="en-US" sz="2400" dirty="0" err="1">
                <a:latin typeface="Times New Roman" pitchFamily="18" charset="0"/>
                <a:cs typeface="Times New Roman" pitchFamily="18" charset="0"/>
              </a:rPr>
              <a:t>R</a:t>
            </a:r>
            <a:r>
              <a:rPr lang="en-US" sz="2400" baseline="-25000" dirty="0" err="1">
                <a:latin typeface="Times New Roman" pitchFamily="18" charset="0"/>
                <a:cs typeface="Times New Roman" pitchFamily="18" charset="0"/>
              </a:rPr>
              <a:t>ik</a:t>
            </a:r>
            <a:r>
              <a:rPr lang="ru-RU" sz="2400" dirty="0">
                <a:latin typeface="Times New Roman" pitchFamily="18" charset="0"/>
                <a:cs typeface="Times New Roman" pitchFamily="18" charset="0"/>
              </a:rPr>
              <a:t> в их </a:t>
            </a:r>
            <a:r>
              <a:rPr lang="ru-RU" sz="2400" dirty="0" smtClean="0">
                <a:latin typeface="Times New Roman" pitchFamily="18" charset="0"/>
                <a:cs typeface="Times New Roman" pitchFamily="18" charset="0"/>
              </a:rPr>
              <a:t>структурах личности. </a:t>
            </a:r>
          </a:p>
          <a:p>
            <a:pPr algn="ctr">
              <a:spcBef>
                <a:spcPts val="300"/>
              </a:spcBef>
            </a:pPr>
            <a:r>
              <a:rPr lang="ru-RU" sz="2400" dirty="0" smtClean="0">
                <a:latin typeface="Times New Roman" pitchFamily="18" charset="0"/>
                <a:cs typeface="Times New Roman" pitchFamily="18" charset="0"/>
              </a:rPr>
              <a:t>Таблица совпадающих понятий.</a:t>
            </a:r>
          </a:p>
          <a:p>
            <a:pPr algn="ctr"/>
            <a:endParaRPr lang="ru-RU" sz="2400" dirty="0">
              <a:latin typeface="Times New Roman" pitchFamily="18" charset="0"/>
              <a:cs typeface="Times New Roman" pitchFamily="18" charset="0"/>
            </a:endParaRPr>
          </a:p>
          <a:p>
            <a:pPr algn="ctr"/>
            <a:endParaRPr lang="ru-RU" sz="2400" dirty="0" smtClean="0">
              <a:latin typeface="Times New Roman" pitchFamily="18" charset="0"/>
              <a:cs typeface="Times New Roman" pitchFamily="18" charset="0"/>
            </a:endParaRPr>
          </a:p>
          <a:p>
            <a:pPr algn="ctr"/>
            <a:endParaRPr lang="ru-RU" sz="2400" dirty="0">
              <a:latin typeface="Times New Roman" pitchFamily="18" charset="0"/>
              <a:cs typeface="Times New Roman" pitchFamily="18" charset="0"/>
            </a:endParaRPr>
          </a:p>
          <a:p>
            <a:pPr algn="ctr"/>
            <a:endParaRPr lang="ru-RU" sz="2400" dirty="0" smtClean="0">
              <a:latin typeface="Times New Roman" pitchFamily="18" charset="0"/>
              <a:cs typeface="Times New Roman" pitchFamily="18" charset="0"/>
            </a:endParaRPr>
          </a:p>
          <a:p>
            <a:pPr algn="ctr"/>
            <a:endParaRPr lang="ru-RU" sz="2400" dirty="0" smtClean="0">
              <a:latin typeface="Times New Roman" pitchFamily="18" charset="0"/>
              <a:cs typeface="Times New Roman" pitchFamily="18" charset="0"/>
            </a:endParaRPr>
          </a:p>
          <a:p>
            <a:pPr algn="ctr">
              <a:spcBef>
                <a:spcPts val="1200"/>
              </a:spcBef>
            </a:pPr>
            <a:r>
              <a:rPr lang="en-US" sz="2400" dirty="0" err="1" smtClean="0">
                <a:latin typeface="Times New Roman" pitchFamily="18" charset="0"/>
                <a:cs typeface="Times New Roman" pitchFamily="18" charset="0"/>
              </a:rPr>
              <a:t>D</a:t>
            </a:r>
            <a:r>
              <a:rPr lang="en-US" sz="2400" baseline="-25000" dirty="0" err="1" smtClean="0">
                <a:latin typeface="Times New Roman" pitchFamily="18" charset="0"/>
                <a:cs typeface="Times New Roman" pitchFamily="18" charset="0"/>
              </a:rPr>
              <a:t>ik</a:t>
            </a:r>
            <a:r>
              <a:rPr lang="ru-RU" sz="2400" dirty="0" smtClean="0">
                <a:latin typeface="Times New Roman" pitchFamily="18" charset="0"/>
                <a:cs typeface="Times New Roman" pitchFamily="18" charset="0"/>
              </a:rPr>
              <a:t>=(</a:t>
            </a:r>
            <a:r>
              <a:rPr lang="en-US" sz="2400" dirty="0">
                <a:latin typeface="Times New Roman" pitchFamily="18" charset="0"/>
                <a:cs typeface="Times New Roman" pitchFamily="18" charset="0"/>
              </a:rPr>
              <a:t>t</a:t>
            </a:r>
            <a:r>
              <a:rPr lang="ru-RU" sz="2400" baseline="30000" dirty="0" smtClean="0">
                <a:latin typeface="Times New Roman" pitchFamily="18" charset="0"/>
                <a:cs typeface="Times New Roman" pitchFamily="18" charset="0"/>
              </a:rPr>
              <a:t>++</a:t>
            </a:r>
            <a:r>
              <a:rPr lang="ru-RU" sz="2400" dirty="0" smtClean="0">
                <a:latin typeface="Times New Roman" pitchFamily="18" charset="0"/>
                <a:cs typeface="Times New Roman" pitchFamily="18" charset="0"/>
              </a:rPr>
              <a:t>+</a:t>
            </a:r>
            <a:r>
              <a:rPr lang="el-GR" sz="2400" dirty="0" smtClean="0">
                <a:latin typeface="Times New Roman"/>
                <a:cs typeface="Times New Roman"/>
              </a:rPr>
              <a:t>γ</a:t>
            </a:r>
            <a:r>
              <a:rPr lang="ru-RU" sz="2400" dirty="0" smtClean="0">
                <a:latin typeface="Times New Roman"/>
                <a:cs typeface="Times New Roman"/>
              </a:rPr>
              <a:t>*</a:t>
            </a:r>
            <a:r>
              <a:rPr lang="en-US" sz="2400" dirty="0" smtClean="0">
                <a:latin typeface="Times New Roman" pitchFamily="18" charset="0"/>
                <a:cs typeface="Times New Roman" pitchFamily="18" charset="0"/>
              </a:rPr>
              <a:t>t</a:t>
            </a:r>
            <a:r>
              <a:rPr lang="ru-RU" sz="2400" baseline="30000" dirty="0">
                <a:latin typeface="Times New Roman" pitchFamily="18" charset="0"/>
                <a:cs typeface="Times New Roman" pitchFamily="18" charset="0"/>
              </a:rPr>
              <a:t>00</a:t>
            </a:r>
            <a:r>
              <a:rPr lang="ru-RU" sz="2400" dirty="0">
                <a:latin typeface="Times New Roman" pitchFamily="18" charset="0"/>
                <a:cs typeface="Times New Roman" pitchFamily="18" charset="0"/>
              </a:rPr>
              <a:t>+</a:t>
            </a:r>
            <a:r>
              <a:rPr lang="en-US" sz="2400" dirty="0">
                <a:latin typeface="Times New Roman" pitchFamily="18" charset="0"/>
                <a:cs typeface="Times New Roman" pitchFamily="18" charset="0"/>
              </a:rPr>
              <a:t>t</a:t>
            </a:r>
            <a:r>
              <a:rPr lang="ru-RU" sz="2400" dirty="0">
                <a:latin typeface="Times New Roman" pitchFamily="18" charset="0"/>
                <a:cs typeface="Times New Roman" pitchFamily="18" charset="0"/>
              </a:rPr>
              <a:t>¯ ¯)–(</a:t>
            </a:r>
            <a:r>
              <a:rPr lang="en-US" sz="2400" dirty="0">
                <a:latin typeface="Times New Roman" pitchFamily="18" charset="0"/>
                <a:cs typeface="Times New Roman" pitchFamily="18" charset="0"/>
              </a:rPr>
              <a:t>t</a:t>
            </a:r>
            <a:r>
              <a:rPr lang="ru-RU" sz="2400" dirty="0">
                <a:latin typeface="Times New Roman" pitchFamily="18" charset="0"/>
                <a:cs typeface="Times New Roman" pitchFamily="18" charset="0"/>
              </a:rPr>
              <a:t>¯</a:t>
            </a:r>
            <a:r>
              <a:rPr lang="ru-RU" sz="2400" baseline="30000" dirty="0">
                <a:latin typeface="Times New Roman" pitchFamily="18" charset="0"/>
                <a:cs typeface="Times New Roman" pitchFamily="18" charset="0"/>
              </a:rPr>
              <a:t> +</a:t>
            </a:r>
            <a:r>
              <a:rPr lang="ru-RU" sz="2400" dirty="0">
                <a:latin typeface="Times New Roman" pitchFamily="18" charset="0"/>
                <a:cs typeface="Times New Roman" pitchFamily="18" charset="0"/>
              </a:rPr>
              <a:t>+</a:t>
            </a:r>
            <a:r>
              <a:rPr lang="en-US" sz="2400" dirty="0">
                <a:latin typeface="Times New Roman" pitchFamily="18" charset="0"/>
                <a:cs typeface="Times New Roman" pitchFamily="18" charset="0"/>
              </a:rPr>
              <a:t>t</a:t>
            </a:r>
            <a:r>
              <a:rPr lang="ru-RU" sz="2400" baseline="30000" dirty="0" smtClean="0">
                <a:latin typeface="Times New Roman" pitchFamily="18" charset="0"/>
                <a:cs typeface="Times New Roman" pitchFamily="18" charset="0"/>
              </a:rPr>
              <a:t>+</a:t>
            </a:r>
            <a:r>
              <a:rPr lang="ru-RU" sz="2400" dirty="0" smtClean="0">
                <a:latin typeface="Times New Roman" pitchFamily="18" charset="0"/>
                <a:cs typeface="Times New Roman" pitchFamily="18" charset="0"/>
              </a:rPr>
              <a:t>¯)</a:t>
            </a:r>
            <a:endParaRPr lang="ru-RU" sz="2400" dirty="0">
              <a:latin typeface="Times New Roman" pitchFamily="18" charset="0"/>
              <a:cs typeface="Times New Roman" pitchFamily="18" charset="0"/>
            </a:endParaRPr>
          </a:p>
        </p:txBody>
      </p:sp>
      <p:graphicFrame>
        <p:nvGraphicFramePr>
          <p:cNvPr id="4" name="Таблица 3"/>
          <p:cNvGraphicFramePr>
            <a:graphicFrameLocks noGrp="1"/>
          </p:cNvGraphicFramePr>
          <p:nvPr/>
        </p:nvGraphicFramePr>
        <p:xfrm>
          <a:off x="1547664" y="3573016"/>
          <a:ext cx="6096000" cy="2118019"/>
        </p:xfrm>
        <a:graphic>
          <a:graphicData uri="http://schemas.openxmlformats.org/drawingml/2006/table">
            <a:tbl>
              <a:tblPr firstRow="1" bandRow="1">
                <a:tableStyleId>{5C22544A-7EE6-4342-B048-85BDC9FD1C3A}</a:tableStyleId>
              </a:tblPr>
              <a:tblGrid>
                <a:gridCol w="1219200"/>
                <a:gridCol w="1219200"/>
                <a:gridCol w="1219200"/>
                <a:gridCol w="1219200"/>
                <a:gridCol w="1219200"/>
              </a:tblGrid>
              <a:tr h="435523">
                <a:tc>
                  <a:txBody>
                    <a:bodyPr/>
                    <a:lstStyle/>
                    <a:p>
                      <a:pPr algn="just">
                        <a:lnSpc>
                          <a:spcPct val="115000"/>
                        </a:lnSpc>
                        <a:spcAft>
                          <a:spcPts val="0"/>
                        </a:spcAft>
                      </a:pPr>
                      <a:endParaRPr lang="ru-RU" sz="2400" dirty="0">
                        <a:latin typeface="Times New Roman"/>
                        <a:ea typeface="Adobe Fan Heiti Std B"/>
                      </a:endParaRPr>
                    </a:p>
                  </a:txBody>
                  <a:tcPr marL="68580" marR="68580" marT="0" marB="0"/>
                </a:tc>
                <a:tc>
                  <a:txBody>
                    <a:bodyPr/>
                    <a:lstStyle/>
                    <a:p>
                      <a:pPr algn="ctr">
                        <a:lnSpc>
                          <a:spcPct val="115000"/>
                        </a:lnSpc>
                        <a:spcAft>
                          <a:spcPts val="0"/>
                        </a:spcAft>
                      </a:pPr>
                      <a:r>
                        <a:rPr lang="en-US" sz="2400">
                          <a:latin typeface="Times New Roman"/>
                          <a:ea typeface="Calibri"/>
                        </a:rPr>
                        <a:t>R</a:t>
                      </a:r>
                      <a:r>
                        <a:rPr lang="ru-RU" sz="2400" baseline="-25000">
                          <a:latin typeface="Times New Roman"/>
                          <a:ea typeface="Calibri"/>
                        </a:rPr>
                        <a:t>1</a:t>
                      </a:r>
                      <a:r>
                        <a:rPr lang="ru-RU" sz="2400" baseline="30000">
                          <a:latin typeface="Times New Roman"/>
                          <a:ea typeface="Calibri"/>
                        </a:rPr>
                        <a:t>+</a:t>
                      </a:r>
                      <a:endParaRPr lang="ru-RU" sz="2400">
                        <a:latin typeface="Times New Roman"/>
                        <a:ea typeface="Calibri"/>
                      </a:endParaRPr>
                    </a:p>
                  </a:txBody>
                  <a:tcPr marL="68580" marR="68580" marT="0" marB="0"/>
                </a:tc>
                <a:tc>
                  <a:txBody>
                    <a:bodyPr/>
                    <a:lstStyle/>
                    <a:p>
                      <a:pPr algn="ctr">
                        <a:lnSpc>
                          <a:spcPct val="115000"/>
                        </a:lnSpc>
                        <a:spcAft>
                          <a:spcPts val="0"/>
                        </a:spcAft>
                      </a:pPr>
                      <a:r>
                        <a:rPr lang="en-US" sz="2400">
                          <a:latin typeface="Times New Roman"/>
                          <a:ea typeface="Calibri"/>
                        </a:rPr>
                        <a:t>R</a:t>
                      </a:r>
                      <a:r>
                        <a:rPr lang="ru-RU" sz="2400" baseline="-25000">
                          <a:latin typeface="Times New Roman"/>
                          <a:ea typeface="Calibri"/>
                        </a:rPr>
                        <a:t>1</a:t>
                      </a:r>
                      <a:r>
                        <a:rPr lang="ru-RU" sz="2400" baseline="30000">
                          <a:latin typeface="Times New Roman"/>
                          <a:ea typeface="Calibri"/>
                        </a:rPr>
                        <a:t>0</a:t>
                      </a:r>
                      <a:endParaRPr lang="ru-RU" sz="2400">
                        <a:latin typeface="Times New Roman"/>
                        <a:ea typeface="Calibri"/>
                      </a:endParaRPr>
                    </a:p>
                  </a:txBody>
                  <a:tcPr marL="68580" marR="68580" marT="0" marB="0"/>
                </a:tc>
                <a:tc>
                  <a:txBody>
                    <a:bodyPr/>
                    <a:lstStyle/>
                    <a:p>
                      <a:pPr algn="ctr">
                        <a:lnSpc>
                          <a:spcPct val="115000"/>
                        </a:lnSpc>
                        <a:spcAft>
                          <a:spcPts val="0"/>
                        </a:spcAft>
                      </a:pPr>
                      <a:r>
                        <a:rPr lang="en-US" sz="2400">
                          <a:latin typeface="Times New Roman"/>
                          <a:ea typeface="Calibri"/>
                        </a:rPr>
                        <a:t>R</a:t>
                      </a:r>
                      <a:r>
                        <a:rPr lang="ru-RU" sz="2400" baseline="-25000">
                          <a:latin typeface="Times New Roman"/>
                          <a:ea typeface="Calibri"/>
                        </a:rPr>
                        <a:t>1</a:t>
                      </a:r>
                      <a:r>
                        <a:rPr lang="ru-RU" sz="2400">
                          <a:latin typeface="Times New Roman"/>
                          <a:ea typeface="Calibri"/>
                        </a:rPr>
                        <a:t>¯</a:t>
                      </a:r>
                    </a:p>
                  </a:txBody>
                  <a:tcPr marL="68580" marR="68580" marT="0" marB="0"/>
                </a:tc>
                <a:tc>
                  <a:txBody>
                    <a:bodyPr/>
                    <a:lstStyle/>
                    <a:p>
                      <a:pPr algn="just">
                        <a:lnSpc>
                          <a:spcPct val="115000"/>
                        </a:lnSpc>
                        <a:spcAft>
                          <a:spcPts val="0"/>
                        </a:spcAft>
                      </a:pPr>
                      <a:r>
                        <a:rPr lang="ru-RU" sz="2400">
                          <a:latin typeface="Times New Roman"/>
                          <a:ea typeface="Adobe Fan Heiti Std B"/>
                        </a:rPr>
                        <a:t>Всего</a:t>
                      </a:r>
                      <a:endParaRPr lang="ru-RU" sz="2400">
                        <a:latin typeface="Times New Roman"/>
                        <a:ea typeface="Calibri"/>
                      </a:endParaRPr>
                    </a:p>
                  </a:txBody>
                  <a:tcPr marL="68580" marR="68580" marT="0" marB="0"/>
                </a:tc>
              </a:tr>
              <a:tr h="375680">
                <a:tc>
                  <a:txBody>
                    <a:bodyPr/>
                    <a:lstStyle/>
                    <a:p>
                      <a:pPr algn="just">
                        <a:lnSpc>
                          <a:spcPct val="115000"/>
                        </a:lnSpc>
                        <a:spcAft>
                          <a:spcPts val="0"/>
                        </a:spcAft>
                      </a:pPr>
                      <a:r>
                        <a:rPr lang="ru-RU" sz="2400">
                          <a:latin typeface="Times New Roman"/>
                          <a:ea typeface="Calibri"/>
                        </a:rPr>
                        <a:t>R</a:t>
                      </a:r>
                      <a:r>
                        <a:rPr lang="ru-RU" sz="2400" baseline="-25000">
                          <a:latin typeface="Times New Roman"/>
                          <a:ea typeface="Calibri"/>
                        </a:rPr>
                        <a:t>2</a:t>
                      </a:r>
                      <a:r>
                        <a:rPr lang="ru-RU" sz="2400" baseline="30000">
                          <a:latin typeface="Times New Roman"/>
                          <a:ea typeface="Calibri"/>
                        </a:rPr>
                        <a:t>+</a:t>
                      </a:r>
                      <a:endParaRPr lang="ru-RU" sz="2400">
                        <a:latin typeface="Times New Roman"/>
                        <a:ea typeface="Calibri"/>
                      </a:endParaRPr>
                    </a:p>
                  </a:txBody>
                  <a:tcPr marL="68580" marR="68580" marT="0" marB="0"/>
                </a:tc>
                <a:tc>
                  <a:txBody>
                    <a:bodyPr/>
                    <a:lstStyle/>
                    <a:p>
                      <a:pPr algn="ctr">
                        <a:lnSpc>
                          <a:spcPct val="115000"/>
                        </a:lnSpc>
                        <a:spcAft>
                          <a:spcPts val="0"/>
                        </a:spcAft>
                      </a:pPr>
                      <a:r>
                        <a:rPr lang="en-US" sz="2400" dirty="0">
                          <a:latin typeface="Times New Roman"/>
                          <a:ea typeface="Adobe Fan Heiti Std B"/>
                        </a:rPr>
                        <a:t>t</a:t>
                      </a:r>
                      <a:r>
                        <a:rPr lang="ru-RU" sz="2400" baseline="30000" dirty="0">
                          <a:latin typeface="Times New Roman"/>
                          <a:ea typeface="Calibri"/>
                        </a:rPr>
                        <a:t>+ +</a:t>
                      </a:r>
                      <a:endParaRPr lang="ru-RU" sz="2400" dirty="0">
                        <a:latin typeface="Times New Roman"/>
                        <a:ea typeface="Calibri"/>
                      </a:endParaRPr>
                    </a:p>
                  </a:txBody>
                  <a:tcPr marL="68580" marR="68580" marT="0" marB="0"/>
                </a:tc>
                <a:tc>
                  <a:txBody>
                    <a:bodyPr/>
                    <a:lstStyle/>
                    <a:p>
                      <a:pPr algn="ctr">
                        <a:lnSpc>
                          <a:spcPct val="115000"/>
                        </a:lnSpc>
                        <a:spcAft>
                          <a:spcPts val="0"/>
                        </a:spcAft>
                      </a:pPr>
                      <a:r>
                        <a:rPr lang="en-US" sz="2400">
                          <a:latin typeface="Times New Roman"/>
                          <a:ea typeface="Adobe Fan Heiti Std B"/>
                        </a:rPr>
                        <a:t>t</a:t>
                      </a:r>
                      <a:r>
                        <a:rPr lang="ru-RU" sz="2400" baseline="30000">
                          <a:latin typeface="Times New Roman"/>
                          <a:ea typeface="Calibri"/>
                        </a:rPr>
                        <a:t>0 +</a:t>
                      </a:r>
                      <a:endParaRPr lang="ru-RU" sz="2400">
                        <a:latin typeface="Times New Roman"/>
                        <a:ea typeface="Calibri"/>
                      </a:endParaRPr>
                    </a:p>
                  </a:txBody>
                  <a:tcPr marL="68580" marR="68580" marT="0" marB="0"/>
                </a:tc>
                <a:tc>
                  <a:txBody>
                    <a:bodyPr/>
                    <a:lstStyle/>
                    <a:p>
                      <a:pPr algn="ctr">
                        <a:lnSpc>
                          <a:spcPct val="115000"/>
                        </a:lnSpc>
                        <a:spcAft>
                          <a:spcPts val="0"/>
                        </a:spcAft>
                      </a:pPr>
                      <a:r>
                        <a:rPr lang="en-US" sz="2400">
                          <a:latin typeface="Times New Roman"/>
                          <a:ea typeface="Adobe Fan Heiti Std B"/>
                        </a:rPr>
                        <a:t>t</a:t>
                      </a:r>
                      <a:r>
                        <a:rPr lang="ru-RU" sz="2400">
                          <a:latin typeface="Times New Roman"/>
                          <a:ea typeface="Calibri"/>
                        </a:rPr>
                        <a:t>¯</a:t>
                      </a:r>
                      <a:r>
                        <a:rPr lang="ru-RU" sz="2400" baseline="30000">
                          <a:latin typeface="Times New Roman"/>
                          <a:ea typeface="Calibri"/>
                        </a:rPr>
                        <a:t>+</a:t>
                      </a:r>
                      <a:endParaRPr lang="ru-RU" sz="2400">
                        <a:latin typeface="Times New Roman"/>
                        <a:ea typeface="Calibri"/>
                      </a:endParaRPr>
                    </a:p>
                  </a:txBody>
                  <a:tcPr marL="68580" marR="68580" marT="0" marB="0"/>
                </a:tc>
                <a:tc>
                  <a:txBody>
                    <a:bodyPr/>
                    <a:lstStyle/>
                    <a:p>
                      <a:pPr algn="ctr">
                        <a:lnSpc>
                          <a:spcPct val="115000"/>
                        </a:lnSpc>
                        <a:spcAft>
                          <a:spcPts val="0"/>
                        </a:spcAft>
                      </a:pPr>
                      <a:r>
                        <a:rPr lang="en-US" sz="2400" b="1" dirty="0">
                          <a:latin typeface="Times New Roman"/>
                          <a:ea typeface="Calibri"/>
                        </a:rPr>
                        <a:t>T</a:t>
                      </a:r>
                      <a:r>
                        <a:rPr lang="ru-RU" sz="2400" b="1" baseline="-25000" dirty="0">
                          <a:latin typeface="Times New Roman"/>
                          <a:ea typeface="Calibri"/>
                        </a:rPr>
                        <a:t>2</a:t>
                      </a:r>
                      <a:r>
                        <a:rPr lang="ru-RU" sz="2400" b="1" baseline="30000" dirty="0">
                          <a:latin typeface="Times New Roman"/>
                          <a:ea typeface="Calibri"/>
                        </a:rPr>
                        <a:t>+</a:t>
                      </a:r>
                      <a:endParaRPr lang="ru-RU" sz="2400" b="1" dirty="0">
                        <a:latin typeface="Times New Roman"/>
                        <a:ea typeface="Calibri"/>
                      </a:endParaRPr>
                    </a:p>
                  </a:txBody>
                  <a:tcPr marL="68580" marR="68580" marT="0" marB="0"/>
                </a:tc>
              </a:tr>
              <a:tr h="375680">
                <a:tc>
                  <a:txBody>
                    <a:bodyPr/>
                    <a:lstStyle/>
                    <a:p>
                      <a:pPr algn="just">
                        <a:lnSpc>
                          <a:spcPct val="115000"/>
                        </a:lnSpc>
                        <a:spcAft>
                          <a:spcPts val="0"/>
                        </a:spcAft>
                      </a:pPr>
                      <a:r>
                        <a:rPr lang="ru-RU" sz="2400">
                          <a:latin typeface="Times New Roman"/>
                          <a:ea typeface="Calibri"/>
                        </a:rPr>
                        <a:t>R</a:t>
                      </a:r>
                      <a:r>
                        <a:rPr lang="ru-RU" sz="2400" baseline="-25000">
                          <a:latin typeface="Times New Roman"/>
                          <a:ea typeface="Calibri"/>
                        </a:rPr>
                        <a:t>2</a:t>
                      </a:r>
                      <a:r>
                        <a:rPr lang="ru-RU" sz="2400" baseline="30000">
                          <a:latin typeface="Times New Roman"/>
                          <a:ea typeface="Calibri"/>
                        </a:rPr>
                        <a:t>0</a:t>
                      </a:r>
                      <a:endParaRPr lang="ru-RU" sz="2400">
                        <a:latin typeface="Times New Roman"/>
                        <a:ea typeface="Calibri"/>
                      </a:endParaRPr>
                    </a:p>
                  </a:txBody>
                  <a:tcPr marL="68580" marR="68580" marT="0" marB="0"/>
                </a:tc>
                <a:tc>
                  <a:txBody>
                    <a:bodyPr/>
                    <a:lstStyle/>
                    <a:p>
                      <a:pPr algn="ctr">
                        <a:lnSpc>
                          <a:spcPct val="115000"/>
                        </a:lnSpc>
                        <a:spcAft>
                          <a:spcPts val="0"/>
                        </a:spcAft>
                      </a:pPr>
                      <a:r>
                        <a:rPr lang="en-US" sz="2400">
                          <a:latin typeface="Times New Roman"/>
                          <a:ea typeface="Adobe Fan Heiti Std B"/>
                        </a:rPr>
                        <a:t>t</a:t>
                      </a:r>
                      <a:r>
                        <a:rPr lang="ru-RU" sz="2400" baseline="30000">
                          <a:latin typeface="Times New Roman"/>
                          <a:ea typeface="Calibri"/>
                        </a:rPr>
                        <a:t>+0</a:t>
                      </a:r>
                      <a:endParaRPr lang="ru-RU" sz="2400">
                        <a:latin typeface="Times New Roman"/>
                        <a:ea typeface="Calibri"/>
                      </a:endParaRPr>
                    </a:p>
                  </a:txBody>
                  <a:tcPr marL="68580" marR="68580" marT="0" marB="0"/>
                </a:tc>
                <a:tc>
                  <a:txBody>
                    <a:bodyPr/>
                    <a:lstStyle/>
                    <a:p>
                      <a:pPr algn="ctr">
                        <a:lnSpc>
                          <a:spcPct val="115000"/>
                        </a:lnSpc>
                        <a:spcAft>
                          <a:spcPts val="0"/>
                        </a:spcAft>
                      </a:pPr>
                      <a:r>
                        <a:rPr lang="en-US" sz="2400">
                          <a:latin typeface="Times New Roman"/>
                          <a:ea typeface="Adobe Fan Heiti Std B"/>
                        </a:rPr>
                        <a:t>t</a:t>
                      </a:r>
                      <a:r>
                        <a:rPr lang="ru-RU" sz="2400" baseline="30000">
                          <a:latin typeface="Times New Roman"/>
                          <a:ea typeface="Calibri"/>
                        </a:rPr>
                        <a:t>00</a:t>
                      </a:r>
                      <a:endParaRPr lang="ru-RU" sz="2400">
                        <a:latin typeface="Times New Roman"/>
                        <a:ea typeface="Calibri"/>
                      </a:endParaRPr>
                    </a:p>
                  </a:txBody>
                  <a:tcPr marL="68580" marR="68580" marT="0" marB="0"/>
                </a:tc>
                <a:tc>
                  <a:txBody>
                    <a:bodyPr/>
                    <a:lstStyle/>
                    <a:p>
                      <a:pPr algn="ctr">
                        <a:lnSpc>
                          <a:spcPct val="115000"/>
                        </a:lnSpc>
                        <a:spcAft>
                          <a:spcPts val="0"/>
                        </a:spcAft>
                      </a:pPr>
                      <a:r>
                        <a:rPr lang="en-US" sz="2400">
                          <a:latin typeface="Times New Roman"/>
                          <a:ea typeface="Adobe Fan Heiti Std B"/>
                        </a:rPr>
                        <a:t>t</a:t>
                      </a:r>
                      <a:r>
                        <a:rPr lang="ru-RU" sz="2400">
                          <a:latin typeface="Times New Roman"/>
                          <a:ea typeface="Calibri"/>
                        </a:rPr>
                        <a:t>¯</a:t>
                      </a:r>
                      <a:r>
                        <a:rPr lang="ru-RU" sz="2400" baseline="30000">
                          <a:latin typeface="Times New Roman"/>
                          <a:ea typeface="Calibri"/>
                        </a:rPr>
                        <a:t>0</a:t>
                      </a:r>
                      <a:endParaRPr lang="ru-RU" sz="2400">
                        <a:latin typeface="Times New Roman"/>
                        <a:ea typeface="Calibri"/>
                      </a:endParaRPr>
                    </a:p>
                  </a:txBody>
                  <a:tcPr marL="68580" marR="68580" marT="0" marB="0"/>
                </a:tc>
                <a:tc>
                  <a:txBody>
                    <a:bodyPr/>
                    <a:lstStyle/>
                    <a:p>
                      <a:pPr algn="ctr">
                        <a:lnSpc>
                          <a:spcPct val="115000"/>
                        </a:lnSpc>
                        <a:spcAft>
                          <a:spcPts val="0"/>
                        </a:spcAft>
                      </a:pPr>
                      <a:r>
                        <a:rPr lang="en-US" sz="2400" b="1" dirty="0">
                          <a:latin typeface="Times New Roman"/>
                          <a:ea typeface="Calibri"/>
                        </a:rPr>
                        <a:t>T</a:t>
                      </a:r>
                      <a:r>
                        <a:rPr lang="ru-RU" sz="2400" b="1" baseline="-25000" dirty="0">
                          <a:latin typeface="Times New Roman"/>
                          <a:ea typeface="Calibri"/>
                        </a:rPr>
                        <a:t>2</a:t>
                      </a:r>
                      <a:r>
                        <a:rPr lang="ru-RU" sz="2400" b="1" baseline="30000" dirty="0">
                          <a:latin typeface="Times New Roman"/>
                          <a:ea typeface="Calibri"/>
                        </a:rPr>
                        <a:t>0</a:t>
                      </a:r>
                      <a:endParaRPr lang="ru-RU" sz="2400" b="1" dirty="0">
                        <a:latin typeface="Times New Roman"/>
                        <a:ea typeface="Calibri"/>
                      </a:endParaRPr>
                    </a:p>
                  </a:txBody>
                  <a:tcPr marL="68580" marR="68580" marT="0" marB="0"/>
                </a:tc>
              </a:tr>
              <a:tr h="375680">
                <a:tc>
                  <a:txBody>
                    <a:bodyPr/>
                    <a:lstStyle/>
                    <a:p>
                      <a:pPr algn="just">
                        <a:lnSpc>
                          <a:spcPct val="115000"/>
                        </a:lnSpc>
                        <a:spcAft>
                          <a:spcPts val="0"/>
                        </a:spcAft>
                      </a:pPr>
                      <a:r>
                        <a:rPr lang="ru-RU" sz="2400">
                          <a:latin typeface="Times New Roman"/>
                          <a:ea typeface="Calibri"/>
                        </a:rPr>
                        <a:t>R</a:t>
                      </a:r>
                      <a:r>
                        <a:rPr lang="ru-RU" sz="2400" baseline="-25000">
                          <a:latin typeface="Times New Roman"/>
                          <a:ea typeface="Calibri"/>
                        </a:rPr>
                        <a:t>2</a:t>
                      </a:r>
                      <a:r>
                        <a:rPr lang="ru-RU" sz="2400">
                          <a:latin typeface="Times New Roman"/>
                          <a:ea typeface="Calibri"/>
                        </a:rPr>
                        <a:t>¯</a:t>
                      </a:r>
                    </a:p>
                  </a:txBody>
                  <a:tcPr marL="68580" marR="68580" marT="0" marB="0"/>
                </a:tc>
                <a:tc>
                  <a:txBody>
                    <a:bodyPr/>
                    <a:lstStyle/>
                    <a:p>
                      <a:pPr algn="ctr">
                        <a:lnSpc>
                          <a:spcPct val="115000"/>
                        </a:lnSpc>
                        <a:spcAft>
                          <a:spcPts val="0"/>
                        </a:spcAft>
                      </a:pPr>
                      <a:r>
                        <a:rPr lang="en-US" sz="2400">
                          <a:latin typeface="Times New Roman"/>
                          <a:ea typeface="Adobe Fan Heiti Std B"/>
                        </a:rPr>
                        <a:t>t</a:t>
                      </a:r>
                      <a:r>
                        <a:rPr lang="ru-RU" sz="2400" baseline="30000">
                          <a:latin typeface="Times New Roman"/>
                          <a:ea typeface="Calibri"/>
                        </a:rPr>
                        <a:t>+</a:t>
                      </a:r>
                      <a:r>
                        <a:rPr lang="ru-RU" sz="2400">
                          <a:latin typeface="Times New Roman"/>
                          <a:ea typeface="Calibri"/>
                        </a:rPr>
                        <a:t>¯</a:t>
                      </a:r>
                    </a:p>
                  </a:txBody>
                  <a:tcPr marL="68580" marR="68580" marT="0" marB="0"/>
                </a:tc>
                <a:tc>
                  <a:txBody>
                    <a:bodyPr/>
                    <a:lstStyle/>
                    <a:p>
                      <a:pPr algn="ctr">
                        <a:lnSpc>
                          <a:spcPct val="115000"/>
                        </a:lnSpc>
                        <a:spcAft>
                          <a:spcPts val="0"/>
                        </a:spcAft>
                      </a:pPr>
                      <a:r>
                        <a:rPr lang="en-US" sz="2400">
                          <a:latin typeface="Times New Roman"/>
                          <a:ea typeface="Adobe Fan Heiti Std B"/>
                        </a:rPr>
                        <a:t>t</a:t>
                      </a:r>
                      <a:r>
                        <a:rPr lang="ru-RU" sz="2400" baseline="30000">
                          <a:latin typeface="Times New Roman"/>
                          <a:ea typeface="Calibri"/>
                        </a:rPr>
                        <a:t>0</a:t>
                      </a:r>
                      <a:r>
                        <a:rPr lang="ru-RU" sz="2400">
                          <a:latin typeface="Times New Roman"/>
                          <a:ea typeface="Calibri"/>
                        </a:rPr>
                        <a:t>¯</a:t>
                      </a:r>
                    </a:p>
                  </a:txBody>
                  <a:tcPr marL="68580" marR="68580" marT="0" marB="0"/>
                </a:tc>
                <a:tc>
                  <a:txBody>
                    <a:bodyPr/>
                    <a:lstStyle/>
                    <a:p>
                      <a:pPr algn="ctr">
                        <a:lnSpc>
                          <a:spcPct val="115000"/>
                        </a:lnSpc>
                        <a:spcAft>
                          <a:spcPts val="0"/>
                        </a:spcAft>
                      </a:pPr>
                      <a:r>
                        <a:rPr lang="en-US" sz="2400">
                          <a:latin typeface="Times New Roman"/>
                          <a:ea typeface="Adobe Fan Heiti Std B"/>
                        </a:rPr>
                        <a:t>t</a:t>
                      </a:r>
                      <a:r>
                        <a:rPr lang="ru-RU" sz="2400">
                          <a:latin typeface="Times New Roman"/>
                          <a:ea typeface="Calibri"/>
                        </a:rPr>
                        <a:t>¯ ¯</a:t>
                      </a:r>
                    </a:p>
                  </a:txBody>
                  <a:tcPr marL="68580" marR="68580" marT="0" marB="0"/>
                </a:tc>
                <a:tc>
                  <a:txBody>
                    <a:bodyPr/>
                    <a:lstStyle/>
                    <a:p>
                      <a:pPr algn="ctr">
                        <a:lnSpc>
                          <a:spcPct val="115000"/>
                        </a:lnSpc>
                        <a:spcAft>
                          <a:spcPts val="0"/>
                        </a:spcAft>
                      </a:pPr>
                      <a:r>
                        <a:rPr lang="en-US" sz="2400" b="1" dirty="0">
                          <a:latin typeface="Times New Roman"/>
                          <a:ea typeface="Calibri"/>
                        </a:rPr>
                        <a:t>T</a:t>
                      </a:r>
                      <a:r>
                        <a:rPr lang="ru-RU" sz="2400" b="1" baseline="-25000" dirty="0">
                          <a:latin typeface="Times New Roman"/>
                          <a:ea typeface="Calibri"/>
                        </a:rPr>
                        <a:t>2</a:t>
                      </a:r>
                      <a:r>
                        <a:rPr lang="ru-RU" sz="2400" b="1" dirty="0">
                          <a:latin typeface="Times New Roman"/>
                          <a:ea typeface="Calibri"/>
                        </a:rPr>
                        <a:t>¯</a:t>
                      </a:r>
                    </a:p>
                  </a:txBody>
                  <a:tcPr marL="68580" marR="68580" marT="0" marB="0"/>
                </a:tc>
              </a:tr>
              <a:tr h="375680">
                <a:tc>
                  <a:txBody>
                    <a:bodyPr/>
                    <a:lstStyle/>
                    <a:p>
                      <a:pPr algn="just">
                        <a:lnSpc>
                          <a:spcPct val="115000"/>
                        </a:lnSpc>
                        <a:spcAft>
                          <a:spcPts val="0"/>
                        </a:spcAft>
                      </a:pPr>
                      <a:r>
                        <a:rPr lang="ru-RU" sz="2400" b="1" dirty="0">
                          <a:latin typeface="Times New Roman"/>
                          <a:ea typeface="Calibri"/>
                        </a:rPr>
                        <a:t>Всего</a:t>
                      </a:r>
                    </a:p>
                  </a:txBody>
                  <a:tcPr marL="68580" marR="68580" marT="0" marB="0"/>
                </a:tc>
                <a:tc>
                  <a:txBody>
                    <a:bodyPr/>
                    <a:lstStyle/>
                    <a:p>
                      <a:pPr algn="ctr">
                        <a:lnSpc>
                          <a:spcPct val="115000"/>
                        </a:lnSpc>
                        <a:spcAft>
                          <a:spcPts val="0"/>
                        </a:spcAft>
                      </a:pPr>
                      <a:r>
                        <a:rPr lang="en-US" sz="2400" b="1" dirty="0">
                          <a:latin typeface="Times New Roman"/>
                          <a:ea typeface="Calibri"/>
                        </a:rPr>
                        <a:t>T</a:t>
                      </a:r>
                      <a:r>
                        <a:rPr lang="ru-RU" sz="2400" b="1" baseline="-25000" dirty="0">
                          <a:latin typeface="Times New Roman"/>
                          <a:ea typeface="Calibri"/>
                        </a:rPr>
                        <a:t>1</a:t>
                      </a:r>
                      <a:r>
                        <a:rPr lang="ru-RU" sz="2400" b="1" baseline="30000" dirty="0">
                          <a:latin typeface="Times New Roman"/>
                          <a:ea typeface="Calibri"/>
                        </a:rPr>
                        <a:t>+</a:t>
                      </a:r>
                      <a:endParaRPr lang="ru-RU" sz="2400" b="1" dirty="0">
                        <a:latin typeface="Times New Roman"/>
                        <a:ea typeface="Calibri"/>
                      </a:endParaRPr>
                    </a:p>
                  </a:txBody>
                  <a:tcPr marL="68580" marR="68580" marT="0" marB="0"/>
                </a:tc>
                <a:tc>
                  <a:txBody>
                    <a:bodyPr/>
                    <a:lstStyle/>
                    <a:p>
                      <a:pPr algn="ctr">
                        <a:lnSpc>
                          <a:spcPct val="115000"/>
                        </a:lnSpc>
                        <a:spcAft>
                          <a:spcPts val="0"/>
                        </a:spcAft>
                      </a:pPr>
                      <a:r>
                        <a:rPr lang="en-US" sz="2400" b="1" dirty="0">
                          <a:latin typeface="Times New Roman"/>
                          <a:ea typeface="Calibri"/>
                        </a:rPr>
                        <a:t>T</a:t>
                      </a:r>
                      <a:r>
                        <a:rPr lang="ru-RU" sz="2400" b="1" baseline="-25000" dirty="0">
                          <a:latin typeface="Times New Roman"/>
                          <a:ea typeface="Calibri"/>
                        </a:rPr>
                        <a:t>1</a:t>
                      </a:r>
                      <a:r>
                        <a:rPr lang="ru-RU" sz="2400" b="1" baseline="30000" dirty="0">
                          <a:latin typeface="Times New Roman"/>
                          <a:ea typeface="Calibri"/>
                        </a:rPr>
                        <a:t>0</a:t>
                      </a:r>
                      <a:endParaRPr lang="ru-RU" sz="2400" b="1" dirty="0">
                        <a:latin typeface="Times New Roman"/>
                        <a:ea typeface="Calibri"/>
                      </a:endParaRPr>
                    </a:p>
                  </a:txBody>
                  <a:tcPr marL="68580" marR="68580" marT="0" marB="0"/>
                </a:tc>
                <a:tc>
                  <a:txBody>
                    <a:bodyPr/>
                    <a:lstStyle/>
                    <a:p>
                      <a:pPr algn="ctr">
                        <a:lnSpc>
                          <a:spcPct val="115000"/>
                        </a:lnSpc>
                        <a:spcAft>
                          <a:spcPts val="0"/>
                        </a:spcAft>
                      </a:pPr>
                      <a:r>
                        <a:rPr lang="en-US" sz="2400" b="1" dirty="0">
                          <a:latin typeface="Times New Roman"/>
                          <a:ea typeface="Calibri"/>
                        </a:rPr>
                        <a:t>T</a:t>
                      </a:r>
                      <a:r>
                        <a:rPr lang="ru-RU" sz="2400" b="1" baseline="-25000" dirty="0">
                          <a:latin typeface="Times New Roman"/>
                          <a:ea typeface="Calibri"/>
                        </a:rPr>
                        <a:t>1</a:t>
                      </a:r>
                      <a:r>
                        <a:rPr lang="ru-RU" sz="2400" b="1" dirty="0">
                          <a:latin typeface="Times New Roman"/>
                          <a:ea typeface="Calibri"/>
                        </a:rPr>
                        <a:t>¯</a:t>
                      </a:r>
                    </a:p>
                  </a:txBody>
                  <a:tcPr marL="68580" marR="68580" marT="0" marB="0"/>
                </a:tc>
                <a:tc>
                  <a:txBody>
                    <a:bodyPr/>
                    <a:lstStyle/>
                    <a:p>
                      <a:pPr algn="ctr">
                        <a:lnSpc>
                          <a:spcPct val="115000"/>
                        </a:lnSpc>
                        <a:spcAft>
                          <a:spcPts val="0"/>
                        </a:spcAft>
                      </a:pPr>
                      <a:r>
                        <a:rPr lang="en-US" sz="2400" b="1" dirty="0">
                          <a:latin typeface="Times New Roman"/>
                          <a:ea typeface="Calibri"/>
                        </a:rPr>
                        <a:t>T</a:t>
                      </a:r>
                      <a:r>
                        <a:rPr lang="ru-RU" sz="2400" b="1" baseline="-25000" dirty="0">
                          <a:latin typeface="Times New Roman"/>
                          <a:ea typeface="Calibri"/>
                        </a:rPr>
                        <a:t>12</a:t>
                      </a:r>
                      <a:endParaRPr lang="ru-RU" sz="2400" b="1" dirty="0">
                        <a:latin typeface="Times New Roman"/>
                        <a:ea typeface="Calibri"/>
                      </a:endParaRPr>
                    </a:p>
                  </a:txBody>
                  <a:tcPr marL="68580" marR="68580" marT="0" marB="0"/>
                </a:tc>
              </a:tr>
            </a:tbl>
          </a:graphicData>
        </a:graphic>
      </p:graphicFrame>
      <p:sp>
        <p:nvSpPr>
          <p:cNvPr id="5" name="Скругленный прямоугольник 4"/>
          <p:cNvSpPr/>
          <p:nvPr/>
        </p:nvSpPr>
        <p:spPr>
          <a:xfrm>
            <a:off x="467544" y="1052736"/>
            <a:ext cx="8352928" cy="5472608"/>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 name="Номер слайда 5"/>
          <p:cNvSpPr>
            <a:spLocks noGrp="1"/>
          </p:cNvSpPr>
          <p:nvPr>
            <p:ph type="sldNum" sz="quarter" idx="12"/>
          </p:nvPr>
        </p:nvSpPr>
        <p:spPr/>
        <p:txBody>
          <a:bodyPr/>
          <a:lstStyle/>
          <a:p>
            <a:fld id="{A28E3E64-D415-483F-B0AD-D304A1962B41}" type="slidenum">
              <a:rPr lang="ru-RU" smtClean="0"/>
              <a:pPr/>
              <a:t>11</a:t>
            </a:fld>
            <a:endParaRPr lang="ru-RU"/>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62074"/>
          </a:xfrm>
        </p:spPr>
        <p:txBody>
          <a:bodyPr>
            <a:normAutofit fontScale="90000"/>
          </a:bodyPr>
          <a:lstStyle/>
          <a:p>
            <a:r>
              <a:rPr lang="ru-RU" sz="2800" dirty="0" smtClean="0">
                <a:latin typeface="Times New Roman" pitchFamily="18" charset="0"/>
                <a:cs typeface="Times New Roman" pitchFamily="18" charset="0"/>
              </a:rPr>
              <a:t>Характеристики, определяющие индивидов </a:t>
            </a:r>
            <a:r>
              <a:rPr lang="en-US" sz="2800" dirty="0" smtClean="0">
                <a:latin typeface="Times New Roman" pitchFamily="18" charset="0"/>
                <a:cs typeface="Times New Roman" pitchFamily="18" charset="0"/>
              </a:rPr>
              <a:t>S</a:t>
            </a:r>
            <a:r>
              <a:rPr lang="en-US" sz="2800" baseline="-25000" dirty="0" smtClean="0">
                <a:latin typeface="Times New Roman" pitchFamily="18" charset="0"/>
                <a:cs typeface="Times New Roman" pitchFamily="18" charset="0"/>
              </a:rPr>
              <a:t>i</a:t>
            </a:r>
            <a:r>
              <a:rPr lang="ru-RU" sz="2800" baseline="-25000" dirty="0" smtClean="0">
                <a:latin typeface="Times New Roman" pitchFamily="18" charset="0"/>
                <a:cs typeface="Times New Roman" pitchFamily="18" charset="0"/>
              </a:rPr>
              <a:t/>
            </a:r>
            <a:br>
              <a:rPr lang="ru-RU" sz="2800" baseline="-25000" dirty="0" smtClean="0">
                <a:latin typeface="Times New Roman" pitchFamily="18" charset="0"/>
                <a:cs typeface="Times New Roman" pitchFamily="18" charset="0"/>
              </a:rPr>
            </a:br>
            <a:endParaRPr lang="ru-RU" sz="2800" baseline="-25000" dirty="0">
              <a:latin typeface="Times New Roman" pitchFamily="18" charset="0"/>
              <a:cs typeface="Times New Roman" pitchFamily="18" charset="0"/>
            </a:endParaRPr>
          </a:p>
        </p:txBody>
      </p:sp>
      <p:sp>
        <p:nvSpPr>
          <p:cNvPr id="3" name="Содержимое 2"/>
          <p:cNvSpPr>
            <a:spLocks noGrp="1"/>
          </p:cNvSpPr>
          <p:nvPr>
            <p:ph idx="1"/>
          </p:nvPr>
        </p:nvSpPr>
        <p:spPr>
          <a:xfrm>
            <a:off x="323528" y="836712"/>
            <a:ext cx="8496944" cy="5616624"/>
          </a:xfrm>
        </p:spPr>
        <p:txBody>
          <a:bodyPr>
            <a:normAutofit/>
          </a:bodyPr>
          <a:lstStyle/>
          <a:p>
            <a:pPr algn="ctr">
              <a:spcAft>
                <a:spcPts val="600"/>
              </a:spcAft>
              <a:buNone/>
            </a:pPr>
            <a:r>
              <a:rPr lang="ru-RU" sz="2400" dirty="0" smtClean="0">
                <a:latin typeface="Times New Roman" pitchFamily="18" charset="0"/>
                <a:cs typeface="Times New Roman" pitchFamily="18" charset="0"/>
              </a:rPr>
              <a:t>1. Размер тезауруса индивида </a:t>
            </a:r>
            <a:r>
              <a:rPr lang="en-US" sz="2400" dirty="0" smtClean="0">
                <a:latin typeface="Times New Roman" pitchFamily="18" charset="0"/>
                <a:cs typeface="Times New Roman" pitchFamily="18" charset="0"/>
              </a:rPr>
              <a:t>S</a:t>
            </a:r>
            <a:r>
              <a:rPr lang="en-US" sz="2400" baseline="-25000" dirty="0" smtClean="0">
                <a:latin typeface="Times New Roman" pitchFamily="18" charset="0"/>
                <a:cs typeface="Times New Roman" pitchFamily="18" charset="0"/>
              </a:rPr>
              <a:t>i</a:t>
            </a:r>
            <a:r>
              <a:rPr lang="ru-RU" sz="2400" dirty="0" smtClean="0">
                <a:latin typeface="Times New Roman" pitchFamily="18" charset="0"/>
                <a:cs typeface="Times New Roman" pitchFamily="18" charset="0"/>
              </a:rPr>
              <a:t>: 0</a:t>
            </a:r>
            <a:r>
              <a:rPr lang="en-US" sz="2400" dirty="0" smtClean="0">
                <a:latin typeface="Times New Roman" pitchFamily="18" charset="0"/>
                <a:cs typeface="Times New Roman" pitchFamily="18" charset="0"/>
              </a:rPr>
              <a:t>&lt;</a:t>
            </a:r>
            <a:r>
              <a:rPr lang="en-US" sz="2400" dirty="0" err="1" smtClean="0">
                <a:latin typeface="Times New Roman" pitchFamily="18" charset="0"/>
                <a:cs typeface="Times New Roman" pitchFamily="18" charset="0"/>
              </a:rPr>
              <a:t>M</a:t>
            </a:r>
            <a:r>
              <a:rPr lang="en-US" sz="2400" baseline="-25000" dirty="0" err="1" smtClean="0">
                <a:latin typeface="Times New Roman" pitchFamily="18" charset="0"/>
                <a:cs typeface="Times New Roman" pitchFamily="18" charset="0"/>
              </a:rPr>
              <a:t>min</a:t>
            </a:r>
            <a:r>
              <a:rPr lang="en-US" sz="2400" dirty="0" smtClean="0">
                <a:latin typeface="Times New Roman" pitchFamily="18" charset="0"/>
                <a:cs typeface="Times New Roman" pitchFamily="18" charset="0"/>
              </a:rPr>
              <a:t> &lt; M</a:t>
            </a:r>
            <a:r>
              <a:rPr lang="en-US" sz="2400" baseline="-25000" dirty="0" smtClean="0">
                <a:latin typeface="Times New Roman" pitchFamily="18" charset="0"/>
                <a:cs typeface="Times New Roman" pitchFamily="18" charset="0"/>
              </a:rPr>
              <a:t>i</a:t>
            </a:r>
            <a:r>
              <a:rPr lang="en-US" sz="2400" dirty="0" smtClean="0">
                <a:latin typeface="Times New Roman" pitchFamily="18" charset="0"/>
                <a:cs typeface="Times New Roman" pitchFamily="18" charset="0"/>
              </a:rPr>
              <a:t> &lt;</a:t>
            </a:r>
            <a:r>
              <a:rPr lang="en-US" sz="2400" dirty="0" err="1" smtClean="0">
                <a:latin typeface="Times New Roman" pitchFamily="18" charset="0"/>
                <a:cs typeface="Times New Roman" pitchFamily="18" charset="0"/>
              </a:rPr>
              <a:t>M</a:t>
            </a:r>
            <a:r>
              <a:rPr lang="en-US" sz="2400" baseline="-25000" dirty="0" err="1" smtClean="0">
                <a:latin typeface="Times New Roman" pitchFamily="18" charset="0"/>
                <a:cs typeface="Times New Roman" pitchFamily="18" charset="0"/>
              </a:rPr>
              <a:t>max</a:t>
            </a:r>
            <a:r>
              <a:rPr lang="en-US" sz="2400" dirty="0" smtClean="0">
                <a:latin typeface="Times New Roman" pitchFamily="18" charset="0"/>
                <a:cs typeface="Times New Roman" pitchFamily="18" charset="0"/>
              </a:rPr>
              <a:t>&lt;M</a:t>
            </a:r>
            <a:endParaRPr lang="ru-RU" sz="2400" baseline="-25000" dirty="0" smtClean="0">
              <a:latin typeface="Times New Roman" pitchFamily="18" charset="0"/>
              <a:cs typeface="Times New Roman" pitchFamily="18" charset="0"/>
            </a:endParaRPr>
          </a:p>
          <a:p>
            <a:pPr marL="0" indent="0" algn="ctr">
              <a:spcBef>
                <a:spcPts val="0"/>
              </a:spcBef>
              <a:buNone/>
            </a:pPr>
            <a:r>
              <a:rPr lang="en-US" sz="2400" dirty="0" smtClean="0">
                <a:latin typeface="Times New Roman" pitchFamily="18" charset="0"/>
                <a:cs typeface="Times New Roman" pitchFamily="18" charset="0"/>
              </a:rPr>
              <a:t>2</a:t>
            </a:r>
            <a:r>
              <a:rPr lang="ru-RU" sz="2400" dirty="0" smtClean="0">
                <a:latin typeface="Times New Roman" pitchFamily="18" charset="0"/>
                <a:cs typeface="Times New Roman" pitchFamily="18" charset="0"/>
              </a:rPr>
              <a:t>. Коэффициент</a:t>
            </a:r>
            <a:r>
              <a:rPr lang="en-US"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μ</a:t>
            </a:r>
            <a:r>
              <a:rPr lang="en-US" sz="2400" baseline="-25000" dirty="0" err="1" smtClean="0">
                <a:latin typeface="Times New Roman" pitchFamily="18" charset="0"/>
                <a:cs typeface="Times New Roman" pitchFamily="18" charset="0"/>
              </a:rPr>
              <a:t>i</a:t>
            </a:r>
            <a:r>
              <a:rPr lang="ru-RU" sz="2400" dirty="0" smtClean="0">
                <a:latin typeface="Times New Roman" pitchFamily="18" charset="0"/>
                <a:cs typeface="Times New Roman" pitchFamily="18" charset="0"/>
              </a:rPr>
              <a:t>, </a:t>
            </a:r>
            <a:r>
              <a:rPr lang="ru-RU" sz="2400" dirty="0">
                <a:latin typeface="Times New Roman" pitchFamily="18" charset="0"/>
                <a:cs typeface="Times New Roman" pitchFamily="18" charset="0"/>
              </a:rPr>
              <a:t>характеризующий относительный объем </a:t>
            </a:r>
            <a:r>
              <a:rPr lang="en-US" sz="2400" dirty="0" smtClean="0">
                <a:latin typeface="Times New Roman" pitchFamily="18" charset="0"/>
                <a:cs typeface="Times New Roman" pitchFamily="18" charset="0"/>
              </a:rPr>
              <a:t>     </a:t>
            </a:r>
            <a:r>
              <a:rPr lang="ru-RU" sz="2400" dirty="0" smtClean="0">
                <a:latin typeface="Times New Roman" pitchFamily="18" charset="0"/>
                <a:cs typeface="Times New Roman" pitchFamily="18" charset="0"/>
              </a:rPr>
              <a:t>знаний </a:t>
            </a:r>
            <a:r>
              <a:rPr lang="ru-RU" sz="2400" dirty="0">
                <a:latin typeface="Times New Roman" pitchFamily="18" charset="0"/>
                <a:cs typeface="Times New Roman" pitchFamily="18" charset="0"/>
              </a:rPr>
              <a:t>индивида </a:t>
            </a:r>
            <a:r>
              <a:rPr lang="en-US" sz="2400" dirty="0">
                <a:latin typeface="Times New Roman" pitchFamily="18" charset="0"/>
                <a:cs typeface="Times New Roman" pitchFamily="18" charset="0"/>
              </a:rPr>
              <a:t>S</a:t>
            </a:r>
            <a:r>
              <a:rPr lang="en-US" sz="2400" baseline="-25000" dirty="0">
                <a:latin typeface="Times New Roman" pitchFamily="18" charset="0"/>
                <a:cs typeface="Times New Roman" pitchFamily="18" charset="0"/>
              </a:rPr>
              <a:t>i</a:t>
            </a:r>
            <a:r>
              <a:rPr lang="en-US" sz="2400" dirty="0">
                <a:latin typeface="Times New Roman" pitchFamily="18" charset="0"/>
                <a:cs typeface="Times New Roman" pitchFamily="18" charset="0"/>
              </a:rPr>
              <a:t> </a:t>
            </a:r>
            <a:r>
              <a:rPr lang="ru-RU" sz="2400" dirty="0">
                <a:latin typeface="Times New Roman" pitchFamily="18" charset="0"/>
                <a:cs typeface="Times New Roman" pitchFamily="18" charset="0"/>
              </a:rPr>
              <a:t>о внешнем мире: </a:t>
            </a:r>
            <a:endParaRPr lang="ru-RU" sz="2400" dirty="0" smtClean="0">
              <a:latin typeface="Times New Roman" pitchFamily="18" charset="0"/>
              <a:cs typeface="Times New Roman" pitchFamily="18" charset="0"/>
            </a:endParaRPr>
          </a:p>
          <a:p>
            <a:pPr marL="0" indent="0" algn="ctr">
              <a:spcBef>
                <a:spcPts val="0"/>
              </a:spcBef>
              <a:spcAft>
                <a:spcPts val="600"/>
              </a:spcAft>
              <a:buNone/>
            </a:pPr>
            <a:r>
              <a:rPr lang="ru-RU" sz="2400" dirty="0" err="1" smtClean="0">
                <a:latin typeface="Times New Roman" pitchFamily="18" charset="0"/>
                <a:cs typeface="Times New Roman" pitchFamily="18" charset="0"/>
              </a:rPr>
              <a:t>μ</a:t>
            </a:r>
            <a:r>
              <a:rPr lang="en-US" sz="2400" baseline="-25000" dirty="0" err="1">
                <a:latin typeface="Times New Roman" pitchFamily="18" charset="0"/>
                <a:cs typeface="Times New Roman" pitchFamily="18" charset="0"/>
              </a:rPr>
              <a:t>i</a:t>
            </a:r>
            <a:r>
              <a:rPr lang="ru-RU" sz="2400" dirty="0">
                <a:latin typeface="Times New Roman" pitchFamily="18" charset="0"/>
                <a:cs typeface="Times New Roman" pitchFamily="18" charset="0"/>
              </a:rPr>
              <a:t>=</a:t>
            </a:r>
            <a:r>
              <a:rPr lang="en-US" sz="2400" dirty="0">
                <a:latin typeface="Times New Roman" pitchFamily="18" charset="0"/>
                <a:cs typeface="Times New Roman" pitchFamily="18" charset="0"/>
              </a:rPr>
              <a:t>M</a:t>
            </a:r>
            <a:r>
              <a:rPr lang="en-US" sz="2400" baseline="-25000" dirty="0">
                <a:latin typeface="Times New Roman" pitchFamily="18" charset="0"/>
                <a:cs typeface="Times New Roman" pitchFamily="18" charset="0"/>
              </a:rPr>
              <a:t>i</a:t>
            </a:r>
            <a:r>
              <a:rPr lang="ru-RU" sz="2400" dirty="0" smtClean="0">
                <a:latin typeface="Times New Roman" pitchFamily="18" charset="0"/>
                <a:cs typeface="Times New Roman" pitchFamily="18" charset="0"/>
              </a:rPr>
              <a:t>/М,</a:t>
            </a:r>
          </a:p>
          <a:p>
            <a:pPr marL="0" indent="0" algn="ctr">
              <a:spcBef>
                <a:spcPts val="0"/>
              </a:spcBef>
              <a:buNone/>
            </a:pPr>
            <a:r>
              <a:rPr lang="en-US" sz="2400" dirty="0" smtClean="0">
                <a:latin typeface="Times New Roman" pitchFamily="18" charset="0"/>
                <a:cs typeface="Times New Roman" pitchFamily="18" charset="0"/>
              </a:rPr>
              <a:t>3</a:t>
            </a:r>
            <a:r>
              <a:rPr lang="ru-RU" sz="2400" dirty="0" smtClean="0">
                <a:latin typeface="Times New Roman" pitchFamily="18" charset="0"/>
                <a:cs typeface="Times New Roman" pitchFamily="18" charset="0"/>
              </a:rPr>
              <a:t>. Коэффициент</a:t>
            </a:r>
            <a:r>
              <a:rPr lang="en-US"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β</a:t>
            </a:r>
            <a:r>
              <a:rPr lang="en-US" sz="2400" baseline="-25000" dirty="0" err="1" smtClean="0">
                <a:latin typeface="Times New Roman" pitchFamily="18" charset="0"/>
                <a:cs typeface="Times New Roman" pitchFamily="18" charset="0"/>
              </a:rPr>
              <a:t>i</a:t>
            </a:r>
            <a:r>
              <a:rPr lang="ru-RU" sz="2400" dirty="0" smtClean="0">
                <a:latin typeface="Times New Roman" pitchFamily="18" charset="0"/>
                <a:cs typeface="Times New Roman" pitchFamily="18" charset="0"/>
              </a:rPr>
              <a:t>, характеризующий уровень </a:t>
            </a:r>
            <a:r>
              <a:rPr lang="ru-RU" sz="2400" dirty="0">
                <a:latin typeface="Times New Roman" pitchFamily="18" charset="0"/>
                <a:cs typeface="Times New Roman" pitchFamily="18" charset="0"/>
              </a:rPr>
              <a:t>дифференциации отношения индивида </a:t>
            </a:r>
            <a:r>
              <a:rPr lang="en-US" sz="2400" dirty="0" smtClean="0">
                <a:latin typeface="Times New Roman" pitchFamily="18" charset="0"/>
                <a:cs typeface="Times New Roman" pitchFamily="18" charset="0"/>
              </a:rPr>
              <a:t>S</a:t>
            </a:r>
            <a:r>
              <a:rPr lang="en-US" sz="2400" baseline="-25000" dirty="0" smtClean="0">
                <a:latin typeface="Times New Roman" pitchFamily="18" charset="0"/>
                <a:cs typeface="Times New Roman" pitchFamily="18" charset="0"/>
              </a:rPr>
              <a:t>i</a:t>
            </a:r>
            <a:r>
              <a:rPr lang="en-US" sz="2400" dirty="0" smtClean="0">
                <a:latin typeface="Times New Roman" pitchFamily="18" charset="0"/>
                <a:cs typeface="Times New Roman" pitchFamily="18" charset="0"/>
              </a:rPr>
              <a:t> </a:t>
            </a:r>
            <a:r>
              <a:rPr lang="ru-RU" sz="2400" dirty="0" smtClean="0">
                <a:latin typeface="Times New Roman" pitchFamily="18" charset="0"/>
                <a:cs typeface="Times New Roman" pitchFamily="18" charset="0"/>
              </a:rPr>
              <a:t>к </a:t>
            </a:r>
            <a:r>
              <a:rPr lang="ru-RU" sz="2400" dirty="0">
                <a:latin typeface="Times New Roman" pitchFamily="18" charset="0"/>
                <a:cs typeface="Times New Roman" pitchFamily="18" charset="0"/>
              </a:rPr>
              <a:t>известным ему </a:t>
            </a:r>
            <a:r>
              <a:rPr lang="ru-RU" sz="2400" dirty="0" smtClean="0">
                <a:latin typeface="Times New Roman" pitchFamily="18" charset="0"/>
                <a:cs typeface="Times New Roman" pitchFamily="18" charset="0"/>
              </a:rPr>
              <a:t>понятиям:</a:t>
            </a:r>
          </a:p>
          <a:p>
            <a:pPr marL="0" indent="0" algn="ctr">
              <a:spcBef>
                <a:spcPts val="0"/>
              </a:spcBef>
              <a:spcAft>
                <a:spcPts val="600"/>
              </a:spcAft>
              <a:buNone/>
            </a:pPr>
            <a:r>
              <a:rPr lang="ru-RU" sz="2400" dirty="0" err="1">
                <a:latin typeface="Times New Roman" pitchFamily="18" charset="0"/>
                <a:cs typeface="Times New Roman" pitchFamily="18" charset="0"/>
              </a:rPr>
              <a:t>β</a:t>
            </a:r>
            <a:r>
              <a:rPr lang="en-US" sz="2400" baseline="-25000" dirty="0" err="1">
                <a:latin typeface="Times New Roman" pitchFamily="18" charset="0"/>
                <a:cs typeface="Times New Roman" pitchFamily="18" charset="0"/>
              </a:rPr>
              <a:t>i</a:t>
            </a:r>
            <a:r>
              <a:rPr lang="ru-RU" sz="2400" dirty="0">
                <a:latin typeface="Times New Roman" pitchFamily="18" charset="0"/>
                <a:cs typeface="Times New Roman" pitchFamily="18" charset="0"/>
              </a:rPr>
              <a:t>=(</a:t>
            </a:r>
            <a:r>
              <a:rPr lang="en-US" sz="2400" dirty="0">
                <a:latin typeface="Times New Roman" pitchFamily="18" charset="0"/>
                <a:cs typeface="Times New Roman" pitchFamily="18" charset="0"/>
              </a:rPr>
              <a:t>M</a:t>
            </a:r>
            <a:r>
              <a:rPr lang="en-US" sz="2400" baseline="-25000" dirty="0">
                <a:latin typeface="Times New Roman" pitchFamily="18" charset="0"/>
                <a:cs typeface="Times New Roman" pitchFamily="18" charset="0"/>
              </a:rPr>
              <a:t>i</a:t>
            </a:r>
            <a:r>
              <a:rPr lang="ru-RU" sz="2400" baseline="30000" dirty="0">
                <a:latin typeface="Times New Roman" pitchFamily="18" charset="0"/>
                <a:cs typeface="Times New Roman" pitchFamily="18" charset="0"/>
              </a:rPr>
              <a:t>+</a:t>
            </a:r>
            <a:r>
              <a:rPr lang="ru-RU" sz="2400" dirty="0">
                <a:latin typeface="Times New Roman" pitchFamily="18" charset="0"/>
                <a:cs typeface="Times New Roman" pitchFamily="18" charset="0"/>
              </a:rPr>
              <a:t>+</a:t>
            </a:r>
            <a:r>
              <a:rPr lang="en-US" sz="2400" dirty="0">
                <a:latin typeface="Times New Roman" pitchFamily="18" charset="0"/>
                <a:cs typeface="Times New Roman" pitchFamily="18" charset="0"/>
              </a:rPr>
              <a:t>M</a:t>
            </a:r>
            <a:r>
              <a:rPr lang="en-US" sz="2400" baseline="-25000" dirty="0">
                <a:latin typeface="Times New Roman" pitchFamily="18" charset="0"/>
                <a:cs typeface="Times New Roman" pitchFamily="18" charset="0"/>
              </a:rPr>
              <a:t>i</a:t>
            </a:r>
            <a:r>
              <a:rPr lang="ru-RU" sz="2400" dirty="0">
                <a:latin typeface="Times New Roman" pitchFamily="18" charset="0"/>
                <a:cs typeface="Times New Roman" pitchFamily="18" charset="0"/>
              </a:rPr>
              <a:t>¯)/</a:t>
            </a:r>
            <a:r>
              <a:rPr lang="en-US" sz="2400" dirty="0">
                <a:latin typeface="Times New Roman" pitchFamily="18" charset="0"/>
                <a:cs typeface="Times New Roman" pitchFamily="18" charset="0"/>
              </a:rPr>
              <a:t>M</a:t>
            </a:r>
            <a:r>
              <a:rPr lang="en-US" sz="2400" baseline="-25000" dirty="0">
                <a:latin typeface="Times New Roman" pitchFamily="18" charset="0"/>
                <a:cs typeface="Times New Roman" pitchFamily="18" charset="0"/>
              </a:rPr>
              <a:t>i</a:t>
            </a:r>
            <a:r>
              <a:rPr lang="ru-RU" sz="2400" baseline="30000" dirty="0" smtClean="0">
                <a:latin typeface="Times New Roman" pitchFamily="18" charset="0"/>
                <a:cs typeface="Times New Roman" pitchFamily="18" charset="0"/>
              </a:rPr>
              <a:t>0</a:t>
            </a:r>
            <a:r>
              <a:rPr lang="ru-RU" sz="2400" dirty="0" smtClean="0">
                <a:latin typeface="Times New Roman" pitchFamily="18" charset="0"/>
                <a:cs typeface="Times New Roman" pitchFamily="18" charset="0"/>
              </a:rPr>
              <a:t> или </a:t>
            </a:r>
            <a:r>
              <a:rPr lang="ru-RU" sz="2400" dirty="0" err="1">
                <a:latin typeface="Times New Roman" pitchFamily="18" charset="0"/>
                <a:cs typeface="Times New Roman" pitchFamily="18" charset="0"/>
              </a:rPr>
              <a:t>β</a:t>
            </a:r>
            <a:r>
              <a:rPr lang="en-US" sz="2400" baseline="-25000" dirty="0" err="1">
                <a:latin typeface="Times New Roman" pitchFamily="18" charset="0"/>
                <a:cs typeface="Times New Roman" pitchFamily="18" charset="0"/>
              </a:rPr>
              <a:t>i</a:t>
            </a:r>
            <a:r>
              <a:rPr lang="ru-RU" sz="2400" dirty="0">
                <a:latin typeface="Times New Roman" pitchFamily="18" charset="0"/>
                <a:cs typeface="Times New Roman" pitchFamily="18" charset="0"/>
              </a:rPr>
              <a:t>=(</a:t>
            </a:r>
            <a:r>
              <a:rPr lang="en-US" sz="2400" dirty="0">
                <a:latin typeface="Times New Roman" pitchFamily="18" charset="0"/>
                <a:cs typeface="Times New Roman" pitchFamily="18" charset="0"/>
              </a:rPr>
              <a:t>M</a:t>
            </a:r>
            <a:r>
              <a:rPr lang="en-US" sz="2400" baseline="-25000" dirty="0">
                <a:latin typeface="Times New Roman" pitchFamily="18" charset="0"/>
                <a:cs typeface="Times New Roman" pitchFamily="18" charset="0"/>
              </a:rPr>
              <a:t>i</a:t>
            </a:r>
            <a:r>
              <a:rPr lang="ru-RU" sz="2400" baseline="30000" dirty="0">
                <a:latin typeface="Times New Roman" pitchFamily="18" charset="0"/>
                <a:cs typeface="Times New Roman" pitchFamily="18" charset="0"/>
              </a:rPr>
              <a:t>+</a:t>
            </a:r>
            <a:r>
              <a:rPr lang="ru-RU" sz="2400" dirty="0">
                <a:latin typeface="Times New Roman" pitchFamily="18" charset="0"/>
                <a:cs typeface="Times New Roman" pitchFamily="18" charset="0"/>
              </a:rPr>
              <a:t>+</a:t>
            </a:r>
            <a:r>
              <a:rPr lang="en-US" sz="2400" dirty="0">
                <a:latin typeface="Times New Roman" pitchFamily="18" charset="0"/>
                <a:cs typeface="Times New Roman" pitchFamily="18" charset="0"/>
              </a:rPr>
              <a:t>M</a:t>
            </a:r>
            <a:r>
              <a:rPr lang="en-US" sz="2400" baseline="-25000" dirty="0">
                <a:latin typeface="Times New Roman" pitchFamily="18" charset="0"/>
                <a:cs typeface="Times New Roman" pitchFamily="18" charset="0"/>
              </a:rPr>
              <a:t>i</a:t>
            </a:r>
            <a:r>
              <a:rPr lang="ru-RU" sz="2400" dirty="0">
                <a:latin typeface="Times New Roman" pitchFamily="18" charset="0"/>
                <a:cs typeface="Times New Roman" pitchFamily="18" charset="0"/>
              </a:rPr>
              <a:t>¯)/</a:t>
            </a:r>
            <a:r>
              <a:rPr lang="en-US" sz="2400" dirty="0">
                <a:latin typeface="Times New Roman" pitchFamily="18" charset="0"/>
                <a:cs typeface="Times New Roman" pitchFamily="18" charset="0"/>
              </a:rPr>
              <a:t>M</a:t>
            </a:r>
            <a:r>
              <a:rPr lang="en-US" sz="2400" baseline="-25000" dirty="0">
                <a:latin typeface="Times New Roman" pitchFamily="18" charset="0"/>
                <a:cs typeface="Times New Roman" pitchFamily="18" charset="0"/>
              </a:rPr>
              <a:t>i</a:t>
            </a:r>
            <a:r>
              <a:rPr lang="ru-RU" sz="2400" dirty="0" smtClean="0">
                <a:latin typeface="Times New Roman" pitchFamily="18" charset="0"/>
                <a:cs typeface="Times New Roman" pitchFamily="18" charset="0"/>
              </a:rPr>
              <a:t>,</a:t>
            </a:r>
          </a:p>
          <a:p>
            <a:pPr marL="0" indent="0" algn="ctr">
              <a:spcBef>
                <a:spcPts val="0"/>
              </a:spcBef>
              <a:spcAft>
                <a:spcPts val="600"/>
              </a:spcAft>
              <a:buNone/>
            </a:pPr>
            <a:r>
              <a:rPr lang="en-US" sz="2400" dirty="0" smtClean="0">
                <a:latin typeface="Times New Roman" pitchFamily="18" charset="0"/>
                <a:cs typeface="Times New Roman" pitchFamily="18" charset="0"/>
              </a:rPr>
              <a:t>4</a:t>
            </a:r>
            <a:r>
              <a:rPr lang="ru-RU" sz="2400" dirty="0" smtClean="0">
                <a:latin typeface="Times New Roman" pitchFamily="18" charset="0"/>
                <a:cs typeface="Times New Roman" pitchFamily="18" charset="0"/>
              </a:rPr>
              <a:t>. Коэффициент</a:t>
            </a:r>
            <a:r>
              <a:rPr lang="en-US"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α</a:t>
            </a:r>
            <a:r>
              <a:rPr lang="en-US" sz="2400" baseline="-25000" dirty="0" err="1" smtClean="0">
                <a:latin typeface="Times New Roman" pitchFamily="18" charset="0"/>
                <a:cs typeface="Times New Roman" pitchFamily="18" charset="0"/>
              </a:rPr>
              <a:t>i</a:t>
            </a:r>
            <a:r>
              <a:rPr lang="ru-RU" sz="2400" dirty="0" smtClean="0">
                <a:latin typeface="Times New Roman" pitchFamily="18" charset="0"/>
                <a:cs typeface="Times New Roman" pitchFamily="18" charset="0"/>
              </a:rPr>
              <a:t>, характеризующий социальную активность индивида: 0</a:t>
            </a:r>
            <a:r>
              <a:rPr lang="en-US" sz="2400" dirty="0" smtClean="0">
                <a:latin typeface="Times New Roman" pitchFamily="18" charset="0"/>
                <a:cs typeface="Times New Roman" pitchFamily="18" charset="0"/>
              </a:rPr>
              <a:t>&lt;</a:t>
            </a:r>
            <a:r>
              <a:rPr lang="ru-RU" sz="2400" dirty="0" err="1" smtClean="0">
                <a:latin typeface="Times New Roman" pitchFamily="18" charset="0"/>
                <a:cs typeface="Times New Roman" pitchFamily="18" charset="0"/>
              </a:rPr>
              <a:t>α</a:t>
            </a:r>
            <a:r>
              <a:rPr lang="en-US" sz="2400" baseline="-25000" dirty="0" err="1" smtClean="0">
                <a:latin typeface="Times New Roman" pitchFamily="18" charset="0"/>
                <a:cs typeface="Times New Roman" pitchFamily="18" charset="0"/>
              </a:rPr>
              <a:t>i</a:t>
            </a:r>
            <a:r>
              <a:rPr lang="en-US" sz="2400" dirty="0" smtClean="0">
                <a:latin typeface="Times New Roman" pitchFamily="18" charset="0"/>
                <a:cs typeface="Times New Roman" pitchFamily="18" charset="0"/>
              </a:rPr>
              <a:t>&lt;1</a:t>
            </a:r>
            <a:r>
              <a:rPr lang="ru-RU" sz="2400" dirty="0" smtClean="0">
                <a:latin typeface="Times New Roman" pitchFamily="18" charset="0"/>
                <a:cs typeface="Times New Roman" pitchFamily="18" charset="0"/>
              </a:rPr>
              <a:t>,</a:t>
            </a:r>
          </a:p>
          <a:p>
            <a:pPr marL="0" indent="0" algn="ctr">
              <a:spcBef>
                <a:spcPts val="0"/>
              </a:spcBef>
              <a:buNone/>
            </a:pPr>
            <a:r>
              <a:rPr lang="en-US" sz="2400" dirty="0" smtClean="0">
                <a:latin typeface="Times New Roman" pitchFamily="18" charset="0"/>
                <a:cs typeface="Times New Roman" pitchFamily="18" charset="0"/>
              </a:rPr>
              <a:t>5</a:t>
            </a:r>
            <a:r>
              <a:rPr lang="ru-RU" sz="2400" dirty="0" smtClean="0">
                <a:latin typeface="Times New Roman" pitchFamily="18" charset="0"/>
                <a:cs typeface="Times New Roman" pitchFamily="18" charset="0"/>
              </a:rPr>
              <a:t>. Коэффициент</a:t>
            </a:r>
            <a:r>
              <a:rPr lang="en-US" sz="2400" dirty="0" smtClean="0">
                <a:latin typeface="Times New Roman" pitchFamily="18" charset="0"/>
                <a:cs typeface="Times New Roman" pitchFamily="18" charset="0"/>
              </a:rPr>
              <a:t> ω</a:t>
            </a:r>
            <a:r>
              <a:rPr lang="ru-RU" sz="2400" baseline="-25000" dirty="0" err="1" smtClean="0">
                <a:latin typeface="Times New Roman" pitchFamily="18" charset="0"/>
                <a:cs typeface="Times New Roman" pitchFamily="18" charset="0"/>
              </a:rPr>
              <a:t>ik</a:t>
            </a:r>
            <a:r>
              <a:rPr lang="ru-RU" sz="2400" dirty="0" smtClean="0">
                <a:latin typeface="Times New Roman" pitchFamily="18" charset="0"/>
                <a:cs typeface="Times New Roman" pitchFamily="18" charset="0"/>
              </a:rPr>
              <a:t>, характеризующий долю пересечения </a:t>
            </a:r>
            <a:r>
              <a:rPr lang="en-US" sz="2400" dirty="0" err="1" smtClean="0">
                <a:latin typeface="Times New Roman" pitchFamily="18" charset="0"/>
                <a:cs typeface="Times New Roman" pitchFamily="18" charset="0"/>
              </a:rPr>
              <a:t>R</a:t>
            </a:r>
            <a:r>
              <a:rPr lang="en-US" sz="2400" baseline="-25000" dirty="0" err="1" smtClean="0">
                <a:latin typeface="Times New Roman" pitchFamily="18" charset="0"/>
                <a:cs typeface="Times New Roman" pitchFamily="18" charset="0"/>
              </a:rPr>
              <a:t>ik</a:t>
            </a:r>
            <a:r>
              <a:rPr lang="en-US" sz="2400" dirty="0" smtClean="0">
                <a:latin typeface="Times New Roman" pitchFamily="18" charset="0"/>
                <a:cs typeface="Times New Roman" pitchFamily="18" charset="0"/>
              </a:rPr>
              <a:t> </a:t>
            </a:r>
            <a:r>
              <a:rPr lang="ru-RU" sz="2400" dirty="0" smtClean="0">
                <a:latin typeface="Times New Roman" pitchFamily="18" charset="0"/>
                <a:cs typeface="Times New Roman" pitchFamily="18" charset="0"/>
              </a:rPr>
              <a:t>в множествах </a:t>
            </a:r>
            <a:r>
              <a:rPr lang="en-US" sz="2400" dirty="0" smtClean="0">
                <a:latin typeface="Times New Roman" pitchFamily="18" charset="0"/>
                <a:cs typeface="Times New Roman" pitchFamily="18" charset="0"/>
              </a:rPr>
              <a:t>H</a:t>
            </a:r>
            <a:r>
              <a:rPr lang="en-US" sz="2400" baseline="-25000" dirty="0" smtClean="0">
                <a:latin typeface="Times New Roman" pitchFamily="18" charset="0"/>
                <a:cs typeface="Times New Roman" pitchFamily="18" charset="0"/>
              </a:rPr>
              <a:t>i</a:t>
            </a:r>
            <a:r>
              <a:rPr lang="en-US" sz="2400" dirty="0" smtClean="0">
                <a:latin typeface="Times New Roman" pitchFamily="18" charset="0"/>
                <a:cs typeface="Times New Roman" pitchFamily="18" charset="0"/>
              </a:rPr>
              <a:t> </a:t>
            </a:r>
            <a:r>
              <a:rPr lang="ru-RU" sz="2400" dirty="0" smtClean="0">
                <a:latin typeface="Times New Roman" pitchFamily="18" charset="0"/>
                <a:cs typeface="Times New Roman" pitchFamily="18" charset="0"/>
              </a:rPr>
              <a:t>и</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a:t>
            </a:r>
            <a:r>
              <a:rPr lang="en-US" sz="2400" baseline="-25000" dirty="0" err="1" smtClean="0">
                <a:latin typeface="Times New Roman" pitchFamily="18" charset="0"/>
                <a:cs typeface="Times New Roman" pitchFamily="18" charset="0"/>
              </a:rPr>
              <a:t>k</a:t>
            </a:r>
            <a:r>
              <a:rPr lang="ru-RU" sz="2400" dirty="0" smtClean="0">
                <a:latin typeface="Times New Roman" pitchFamily="18" charset="0"/>
                <a:cs typeface="Times New Roman" pitchFamily="18" charset="0"/>
              </a:rPr>
              <a:t> :</a:t>
            </a:r>
          </a:p>
          <a:p>
            <a:pPr marL="0" indent="0" algn="ctr">
              <a:spcBef>
                <a:spcPts val="0"/>
              </a:spcBef>
              <a:spcAft>
                <a:spcPts val="600"/>
              </a:spcAft>
              <a:buNone/>
            </a:pPr>
            <a:r>
              <a:rPr lang="en-US" sz="2400" dirty="0">
                <a:latin typeface="Times New Roman" pitchFamily="18" charset="0"/>
                <a:cs typeface="Times New Roman" pitchFamily="18" charset="0"/>
              </a:rPr>
              <a:t>ω</a:t>
            </a:r>
            <a:r>
              <a:rPr lang="ru-RU" sz="2400" baseline="-25000" dirty="0" err="1">
                <a:latin typeface="Times New Roman" pitchFamily="18" charset="0"/>
                <a:cs typeface="Times New Roman" pitchFamily="18" charset="0"/>
              </a:rPr>
              <a:t>ik</a:t>
            </a:r>
            <a:r>
              <a:rPr lang="ru-RU" sz="2400" dirty="0" err="1">
                <a:latin typeface="Times New Roman" pitchFamily="18" charset="0"/>
                <a:cs typeface="Times New Roman" pitchFamily="18" charset="0"/>
              </a:rPr>
              <a:t>=</a:t>
            </a:r>
            <a:r>
              <a:rPr lang="en-US" sz="2400" dirty="0">
                <a:latin typeface="Times New Roman" pitchFamily="18" charset="0"/>
                <a:cs typeface="Times New Roman" pitchFamily="18" charset="0"/>
              </a:rPr>
              <a:t>T</a:t>
            </a:r>
            <a:r>
              <a:rPr lang="ru-RU" sz="2400" baseline="-25000" dirty="0" err="1">
                <a:latin typeface="Times New Roman" pitchFamily="18" charset="0"/>
                <a:cs typeface="Times New Roman" pitchFamily="18" charset="0"/>
              </a:rPr>
              <a:t>ik</a:t>
            </a:r>
            <a:r>
              <a:rPr lang="ru-RU" sz="2400" dirty="0">
                <a:latin typeface="Times New Roman" pitchFamily="18" charset="0"/>
                <a:cs typeface="Times New Roman" pitchFamily="18" charset="0"/>
              </a:rPr>
              <a:t>/</a:t>
            </a:r>
            <a:r>
              <a:rPr lang="en-US" sz="2400" dirty="0">
                <a:latin typeface="Times New Roman" pitchFamily="18" charset="0"/>
                <a:cs typeface="Times New Roman" pitchFamily="18" charset="0"/>
              </a:rPr>
              <a:t>M</a:t>
            </a:r>
            <a:r>
              <a:rPr lang="ru-RU" sz="2400" baseline="-25000" dirty="0" err="1">
                <a:latin typeface="Times New Roman" pitchFamily="18" charset="0"/>
                <a:cs typeface="Times New Roman" pitchFamily="18" charset="0"/>
              </a:rPr>
              <a:t>i</a:t>
            </a:r>
            <a:r>
              <a:rPr lang="ru-RU" sz="2400" dirty="0">
                <a:latin typeface="Times New Roman" pitchFamily="18" charset="0"/>
                <a:cs typeface="Times New Roman" pitchFamily="18" charset="0"/>
              </a:rPr>
              <a:t> и </a:t>
            </a:r>
            <a:r>
              <a:rPr lang="en-US" sz="2400" dirty="0">
                <a:latin typeface="Times New Roman" pitchFamily="18" charset="0"/>
                <a:cs typeface="Times New Roman" pitchFamily="18" charset="0"/>
              </a:rPr>
              <a:t>ω</a:t>
            </a:r>
            <a:r>
              <a:rPr lang="ru-RU" sz="2400" baseline="-25000" dirty="0" err="1">
                <a:latin typeface="Times New Roman" pitchFamily="18" charset="0"/>
                <a:cs typeface="Times New Roman" pitchFamily="18" charset="0"/>
              </a:rPr>
              <a:t>ki</a:t>
            </a:r>
            <a:r>
              <a:rPr lang="ru-RU" sz="2400" dirty="0" err="1">
                <a:latin typeface="Times New Roman" pitchFamily="18" charset="0"/>
                <a:cs typeface="Times New Roman" pitchFamily="18" charset="0"/>
              </a:rPr>
              <a:t>=</a:t>
            </a:r>
            <a:r>
              <a:rPr lang="en-US" sz="2400" dirty="0">
                <a:latin typeface="Times New Roman" pitchFamily="18" charset="0"/>
                <a:cs typeface="Times New Roman" pitchFamily="18" charset="0"/>
              </a:rPr>
              <a:t>T</a:t>
            </a:r>
            <a:r>
              <a:rPr lang="ru-RU" sz="2400" baseline="-25000" dirty="0" err="1">
                <a:latin typeface="Times New Roman" pitchFamily="18" charset="0"/>
                <a:cs typeface="Times New Roman" pitchFamily="18" charset="0"/>
              </a:rPr>
              <a:t>ik</a:t>
            </a:r>
            <a:r>
              <a:rPr lang="ru-RU" sz="2400" dirty="0">
                <a:latin typeface="Times New Roman" pitchFamily="18" charset="0"/>
                <a:cs typeface="Times New Roman" pitchFamily="18" charset="0"/>
              </a:rPr>
              <a:t>/</a:t>
            </a:r>
            <a:r>
              <a:rPr lang="en-US" sz="2400" dirty="0">
                <a:latin typeface="Times New Roman" pitchFamily="18" charset="0"/>
                <a:cs typeface="Times New Roman" pitchFamily="18" charset="0"/>
              </a:rPr>
              <a:t>M</a:t>
            </a:r>
            <a:r>
              <a:rPr lang="ru-RU" sz="2400" baseline="-25000" dirty="0" err="1" smtClean="0">
                <a:latin typeface="Times New Roman" pitchFamily="18" charset="0"/>
                <a:cs typeface="Times New Roman" pitchFamily="18" charset="0"/>
              </a:rPr>
              <a:t>k</a:t>
            </a:r>
            <a:r>
              <a:rPr lang="en-US" sz="2400" dirty="0" smtClean="0">
                <a:latin typeface="Times New Roman" pitchFamily="18" charset="0"/>
                <a:cs typeface="Times New Roman" pitchFamily="18" charset="0"/>
              </a:rPr>
              <a:t>,</a:t>
            </a:r>
            <a:endParaRPr lang="ru-RU" sz="2400" dirty="0" smtClean="0">
              <a:latin typeface="Times New Roman" pitchFamily="18" charset="0"/>
              <a:cs typeface="Times New Roman" pitchFamily="18" charset="0"/>
            </a:endParaRPr>
          </a:p>
          <a:p>
            <a:pPr marL="0" indent="0" algn="ctr">
              <a:spcBef>
                <a:spcPts val="0"/>
              </a:spcBef>
              <a:buNone/>
            </a:pPr>
            <a:r>
              <a:rPr lang="ru-RU" sz="2400" dirty="0" smtClean="0">
                <a:latin typeface="Times New Roman" pitchFamily="18" charset="0"/>
                <a:cs typeface="Times New Roman" pitchFamily="18" charset="0"/>
              </a:rPr>
              <a:t>где </a:t>
            </a:r>
            <a:r>
              <a:rPr lang="en-US" sz="2400" dirty="0" smtClean="0">
                <a:latin typeface="Times New Roman" pitchFamily="18" charset="0"/>
                <a:cs typeface="Times New Roman" pitchFamily="18" charset="0"/>
              </a:rPr>
              <a:t>T</a:t>
            </a:r>
            <a:r>
              <a:rPr lang="ru-RU" sz="2400" baseline="-25000" dirty="0" err="1" smtClean="0">
                <a:latin typeface="Times New Roman" pitchFamily="18" charset="0"/>
                <a:cs typeface="Times New Roman" pitchFamily="18" charset="0"/>
              </a:rPr>
              <a:t>ik</a:t>
            </a:r>
            <a:r>
              <a:rPr lang="ru-RU" sz="2400" dirty="0" smtClean="0">
                <a:latin typeface="Times New Roman" pitchFamily="18" charset="0"/>
                <a:cs typeface="Times New Roman" pitchFamily="18" charset="0"/>
              </a:rPr>
              <a:t> – количество понятий в пересечении </a:t>
            </a:r>
            <a:r>
              <a:rPr lang="en-US" sz="2400" dirty="0" err="1" smtClean="0">
                <a:latin typeface="Times New Roman" pitchFamily="18" charset="0"/>
                <a:cs typeface="Times New Roman" pitchFamily="18" charset="0"/>
              </a:rPr>
              <a:t>R</a:t>
            </a:r>
            <a:r>
              <a:rPr lang="en-US" sz="2400" baseline="-25000" dirty="0" err="1" smtClean="0">
                <a:latin typeface="Times New Roman" pitchFamily="18" charset="0"/>
                <a:cs typeface="Times New Roman" pitchFamily="18" charset="0"/>
              </a:rPr>
              <a:t>ik</a:t>
            </a:r>
            <a:endParaRPr lang="ru-RU" sz="2400" baseline="-25000" dirty="0">
              <a:latin typeface="Times New Roman" pitchFamily="18" charset="0"/>
              <a:cs typeface="Times New Roman" pitchFamily="18" charset="0"/>
            </a:endParaRPr>
          </a:p>
        </p:txBody>
      </p:sp>
      <p:sp>
        <p:nvSpPr>
          <p:cNvPr id="4" name="Прямоугольник 3"/>
          <p:cNvSpPr/>
          <p:nvPr/>
        </p:nvSpPr>
        <p:spPr>
          <a:xfrm>
            <a:off x="251520" y="764704"/>
            <a:ext cx="8712968" cy="568863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5" name="Номер слайда 4"/>
          <p:cNvSpPr>
            <a:spLocks noGrp="1"/>
          </p:cNvSpPr>
          <p:nvPr>
            <p:ph type="sldNum" sz="quarter" idx="12"/>
          </p:nvPr>
        </p:nvSpPr>
        <p:spPr/>
        <p:txBody>
          <a:bodyPr/>
          <a:lstStyle/>
          <a:p>
            <a:fld id="{A28E3E64-D415-483F-B0AD-D304A1962B41}" type="slidenum">
              <a:rPr lang="ru-RU" smtClean="0"/>
              <a:pPr/>
              <a:t>12</a:t>
            </a:fld>
            <a:endParaRPr lang="ru-RU"/>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62074"/>
          </a:xfrm>
        </p:spPr>
        <p:txBody>
          <a:bodyPr>
            <a:normAutofit/>
          </a:bodyPr>
          <a:lstStyle/>
          <a:p>
            <a:r>
              <a:rPr lang="ru-RU" sz="2800" dirty="0" smtClean="0">
                <a:latin typeface="Times New Roman" pitchFamily="18" charset="0"/>
                <a:cs typeface="Times New Roman" pitchFamily="18" charset="0"/>
              </a:rPr>
              <a:t>Создание условного индивида (группы) </a:t>
            </a:r>
            <a:r>
              <a:rPr lang="en-US" sz="2800" dirty="0" smtClean="0">
                <a:latin typeface="Times New Roman" pitchFamily="18" charset="0"/>
                <a:cs typeface="Times New Roman" pitchFamily="18" charset="0"/>
              </a:rPr>
              <a:t>G</a:t>
            </a:r>
            <a:r>
              <a:rPr lang="en-US" sz="2800" baseline="-25000" dirty="0" smtClean="0">
                <a:latin typeface="Times New Roman" pitchFamily="18" charset="0"/>
                <a:cs typeface="Times New Roman" pitchFamily="18" charset="0"/>
              </a:rPr>
              <a:t>ik</a:t>
            </a:r>
            <a:endParaRPr lang="ru-RU" sz="2800" dirty="0">
              <a:latin typeface="Times New Roman" pitchFamily="18" charset="0"/>
              <a:cs typeface="Times New Roman" pitchFamily="18" charset="0"/>
            </a:endParaRPr>
          </a:p>
        </p:txBody>
      </p:sp>
      <p:sp>
        <p:nvSpPr>
          <p:cNvPr id="3" name="Содержимое 2"/>
          <p:cNvSpPr>
            <a:spLocks noGrp="1"/>
          </p:cNvSpPr>
          <p:nvPr>
            <p:ph idx="1"/>
          </p:nvPr>
        </p:nvSpPr>
        <p:spPr>
          <a:xfrm>
            <a:off x="467544" y="1052736"/>
            <a:ext cx="8291264" cy="5256584"/>
          </a:xfrm>
        </p:spPr>
        <p:txBody>
          <a:bodyPr>
            <a:normAutofit/>
          </a:bodyPr>
          <a:lstStyle/>
          <a:p>
            <a:pPr algn="ctr"/>
            <a:r>
              <a:rPr lang="ru-RU" sz="2400" dirty="0" smtClean="0">
                <a:latin typeface="Times New Roman" pitchFamily="18" charset="0"/>
                <a:cs typeface="Times New Roman" pitchFamily="18" charset="0"/>
              </a:rPr>
              <a:t>Пусть </a:t>
            </a:r>
            <a:r>
              <a:rPr lang="ru-RU" sz="2400" dirty="0">
                <a:latin typeface="Times New Roman" pitchFamily="18" charset="0"/>
                <a:cs typeface="Times New Roman" pitchFamily="18" charset="0"/>
              </a:rPr>
              <a:t>некоторые два индивида </a:t>
            </a:r>
            <a:r>
              <a:rPr lang="en-US" sz="2400" dirty="0">
                <a:latin typeface="Times New Roman" pitchFamily="18" charset="0"/>
                <a:cs typeface="Times New Roman" pitchFamily="18" charset="0"/>
              </a:rPr>
              <a:t>S</a:t>
            </a:r>
            <a:r>
              <a:rPr lang="en-US" sz="2400" baseline="-25000" dirty="0">
                <a:latin typeface="Times New Roman" pitchFamily="18" charset="0"/>
                <a:cs typeface="Times New Roman" pitchFamily="18" charset="0"/>
              </a:rPr>
              <a:t>i</a:t>
            </a:r>
            <a:r>
              <a:rPr lang="en-US" sz="2400" dirty="0">
                <a:latin typeface="Times New Roman" pitchFamily="18" charset="0"/>
                <a:cs typeface="Times New Roman" pitchFamily="18" charset="0"/>
              </a:rPr>
              <a:t> </a:t>
            </a:r>
            <a:r>
              <a:rPr lang="ru-RU" sz="2400" dirty="0">
                <a:latin typeface="Times New Roman" pitchFamily="18" charset="0"/>
                <a:cs typeface="Times New Roman" pitchFamily="18" charset="0"/>
              </a:rPr>
              <a:t>и </a:t>
            </a:r>
            <a:r>
              <a:rPr lang="en-US" sz="2400" dirty="0">
                <a:latin typeface="Times New Roman" pitchFamily="18" charset="0"/>
                <a:cs typeface="Times New Roman" pitchFamily="18" charset="0"/>
              </a:rPr>
              <a:t>S</a:t>
            </a:r>
            <a:r>
              <a:rPr lang="ru-RU" sz="2400" baseline="-25000" dirty="0" err="1">
                <a:latin typeface="Times New Roman" pitchFamily="18" charset="0"/>
                <a:cs typeface="Times New Roman" pitchFamily="18" charset="0"/>
              </a:rPr>
              <a:t>k</a:t>
            </a:r>
            <a:r>
              <a:rPr lang="ru-RU" sz="2400" dirty="0">
                <a:latin typeface="Times New Roman" pitchFamily="18" charset="0"/>
                <a:cs typeface="Times New Roman" pitchFamily="18" charset="0"/>
              </a:rPr>
              <a:t> вошли в контакт и составили пару по величине </a:t>
            </a:r>
            <a:r>
              <a:rPr lang="en-US" sz="2400" dirty="0" err="1">
                <a:latin typeface="Times New Roman" pitchFamily="18" charset="0"/>
                <a:cs typeface="Times New Roman" pitchFamily="18" charset="0"/>
              </a:rPr>
              <a:t>D</a:t>
            </a:r>
            <a:r>
              <a:rPr lang="en-US" sz="2400" baseline="-25000" dirty="0" err="1">
                <a:latin typeface="Times New Roman" pitchFamily="18" charset="0"/>
                <a:cs typeface="Times New Roman" pitchFamily="18" charset="0"/>
              </a:rPr>
              <a:t>ik</a:t>
            </a:r>
            <a:r>
              <a:rPr lang="ru-RU" sz="2400" dirty="0" smtClean="0">
                <a:latin typeface="Times New Roman" pitchFamily="18" charset="0"/>
                <a:cs typeface="Times New Roman" pitchFamily="18" charset="0"/>
              </a:rPr>
              <a:t>.</a:t>
            </a:r>
          </a:p>
          <a:p>
            <a:pPr algn="ctr"/>
            <a:r>
              <a:rPr lang="ru-RU" sz="2400" dirty="0" smtClean="0">
                <a:latin typeface="Times New Roman" pitchFamily="18" charset="0"/>
                <a:cs typeface="Times New Roman" pitchFamily="18" charset="0"/>
              </a:rPr>
              <a:t>Ключевым </a:t>
            </a:r>
            <a:r>
              <a:rPr lang="ru-RU" sz="2400" dirty="0">
                <a:latin typeface="Times New Roman" pitchFamily="18" charset="0"/>
                <a:cs typeface="Times New Roman" pitchFamily="18" charset="0"/>
              </a:rPr>
              <a:t>моментом в дальнейшем </a:t>
            </a:r>
            <a:r>
              <a:rPr lang="ru-RU" sz="2400" dirty="0" smtClean="0">
                <a:latin typeface="Times New Roman" pitchFamily="18" charset="0"/>
                <a:cs typeface="Times New Roman" pitchFamily="18" charset="0"/>
              </a:rPr>
              <a:t>построении данной модели является </a:t>
            </a:r>
            <a:r>
              <a:rPr lang="ru-RU" sz="2400" dirty="0">
                <a:latin typeface="Times New Roman" pitchFamily="18" charset="0"/>
                <a:cs typeface="Times New Roman" pitchFamily="18" charset="0"/>
              </a:rPr>
              <a:t>вопрос о том, что может представлять собой такая </a:t>
            </a:r>
            <a:r>
              <a:rPr lang="ru-RU" sz="2400" dirty="0" smtClean="0">
                <a:latin typeface="Times New Roman" pitchFamily="18" charset="0"/>
                <a:cs typeface="Times New Roman" pitchFamily="18" charset="0"/>
              </a:rPr>
              <a:t>пара, </a:t>
            </a:r>
            <a:r>
              <a:rPr lang="ru-RU" sz="2400" dirty="0">
                <a:latin typeface="Times New Roman" pitchFamily="18" charset="0"/>
                <a:cs typeface="Times New Roman" pitchFamily="18" charset="0"/>
              </a:rPr>
              <a:t>если предположить, что </a:t>
            </a:r>
            <a:r>
              <a:rPr lang="ru-RU" sz="2400" dirty="0" smtClean="0">
                <a:latin typeface="Times New Roman" pitchFamily="18" charset="0"/>
                <a:cs typeface="Times New Roman" pitchFamily="18" charset="0"/>
              </a:rPr>
              <a:t>эти индивиды начинают </a:t>
            </a:r>
            <a:r>
              <a:rPr lang="ru-RU" sz="2400" dirty="0">
                <a:latin typeface="Times New Roman" pitchFamily="18" charset="0"/>
                <a:cs typeface="Times New Roman" pitchFamily="18" charset="0"/>
              </a:rPr>
              <a:t>“действовать” вместе, то есть становятся как бы </a:t>
            </a:r>
            <a:r>
              <a:rPr lang="ru-RU" sz="2400" dirty="0" smtClean="0">
                <a:latin typeface="Times New Roman" pitchFamily="18" charset="0"/>
                <a:cs typeface="Times New Roman" pitchFamily="18" charset="0"/>
              </a:rPr>
              <a:t>некоторым </a:t>
            </a:r>
            <a:r>
              <a:rPr lang="ru-RU" sz="2400" dirty="0">
                <a:latin typeface="Times New Roman" pitchFamily="18" charset="0"/>
                <a:cs typeface="Times New Roman" pitchFamily="18" charset="0"/>
              </a:rPr>
              <a:t>новым, “агрегированным</a:t>
            </a:r>
            <a:r>
              <a:rPr lang="ru-RU" sz="2400" dirty="0" smtClean="0">
                <a:latin typeface="Times New Roman" pitchFamily="18" charset="0"/>
                <a:cs typeface="Times New Roman" pitchFamily="18" charset="0"/>
              </a:rPr>
              <a:t>”, индивидом </a:t>
            </a:r>
            <a:r>
              <a:rPr lang="en-US" sz="2400" dirty="0" smtClean="0">
                <a:latin typeface="Times New Roman" pitchFamily="18" charset="0"/>
                <a:cs typeface="Times New Roman" pitchFamily="18" charset="0"/>
              </a:rPr>
              <a:t>G</a:t>
            </a:r>
            <a:r>
              <a:rPr lang="ru-RU" sz="2400" baseline="-25000" dirty="0" err="1" smtClean="0">
                <a:latin typeface="Times New Roman" pitchFamily="18" charset="0"/>
                <a:cs typeface="Times New Roman" pitchFamily="18" charset="0"/>
              </a:rPr>
              <a:t>ik</a:t>
            </a:r>
            <a:r>
              <a:rPr lang="ru-RU" sz="2400" dirty="0" smtClean="0">
                <a:latin typeface="Times New Roman" pitchFamily="18" charset="0"/>
                <a:cs typeface="Times New Roman" pitchFamily="18" charset="0"/>
              </a:rPr>
              <a:t>?</a:t>
            </a:r>
          </a:p>
          <a:p>
            <a:pPr algn="ctr"/>
            <a:r>
              <a:rPr lang="ru-RU" sz="2400" dirty="0" smtClean="0">
                <a:latin typeface="Times New Roman" pitchFamily="18" charset="0"/>
                <a:cs typeface="Times New Roman" pitchFamily="18" charset="0"/>
              </a:rPr>
              <a:t>Основные вопросы:</a:t>
            </a:r>
          </a:p>
          <a:p>
            <a:pPr algn="ctr">
              <a:spcBef>
                <a:spcPts val="0"/>
              </a:spcBef>
            </a:pPr>
            <a:r>
              <a:rPr lang="ru-RU" sz="2400" dirty="0" smtClean="0">
                <a:latin typeface="Times New Roman" pitchFamily="18" charset="0"/>
                <a:cs typeface="Times New Roman" pitchFamily="18" charset="0"/>
              </a:rPr>
              <a:t> Каким по составу </a:t>
            </a:r>
            <a:r>
              <a:rPr lang="ru-RU" sz="2400" dirty="0">
                <a:latin typeface="Times New Roman" pitchFamily="18" charset="0"/>
                <a:cs typeface="Times New Roman" pitchFamily="18" charset="0"/>
              </a:rPr>
              <a:t>должен быть тезаурус </a:t>
            </a:r>
            <a:r>
              <a:rPr lang="en-US" sz="2400" dirty="0" err="1" smtClean="0">
                <a:latin typeface="Times New Roman" pitchFamily="18" charset="0"/>
                <a:cs typeface="Times New Roman" pitchFamily="18" charset="0"/>
              </a:rPr>
              <a:t>Q</a:t>
            </a:r>
            <a:r>
              <a:rPr lang="en-US" sz="2400" baseline="-25000" dirty="0" err="1" smtClean="0">
                <a:latin typeface="Times New Roman" pitchFamily="18" charset="0"/>
                <a:cs typeface="Times New Roman" pitchFamily="18" charset="0"/>
              </a:rPr>
              <a:t>i</a:t>
            </a:r>
            <a:r>
              <a:rPr lang="ru-RU" sz="2400" baseline="-25000" dirty="0" err="1" smtClean="0">
                <a:latin typeface="Times New Roman" pitchFamily="18" charset="0"/>
                <a:cs typeface="Times New Roman" pitchFamily="18" charset="0"/>
              </a:rPr>
              <a:t>k</a:t>
            </a:r>
            <a:r>
              <a:rPr lang="ru-RU" sz="2400" dirty="0" smtClean="0">
                <a:latin typeface="Times New Roman" pitchFamily="18" charset="0"/>
                <a:cs typeface="Times New Roman" pitchFamily="18" charset="0"/>
              </a:rPr>
              <a:t> индивида </a:t>
            </a:r>
            <a:r>
              <a:rPr lang="en-US" sz="2400" dirty="0">
                <a:latin typeface="Times New Roman" pitchFamily="18" charset="0"/>
                <a:cs typeface="Times New Roman" pitchFamily="18" charset="0"/>
              </a:rPr>
              <a:t>G</a:t>
            </a:r>
            <a:r>
              <a:rPr lang="ru-RU" sz="2400" baseline="-25000" dirty="0" err="1" smtClean="0">
                <a:latin typeface="Times New Roman" pitchFamily="18" charset="0"/>
                <a:cs typeface="Times New Roman" pitchFamily="18" charset="0"/>
              </a:rPr>
              <a:t>ik</a:t>
            </a:r>
            <a:r>
              <a:rPr lang="ru-RU" sz="2400" dirty="0" smtClean="0">
                <a:latin typeface="Times New Roman" pitchFamily="18" charset="0"/>
                <a:cs typeface="Times New Roman" pitchFamily="18" charset="0"/>
              </a:rPr>
              <a:t> (то есть какие понятия и в каком количестве должны переходить из тезаурусов индивидов </a:t>
            </a:r>
            <a:r>
              <a:rPr lang="en-US" sz="2400" dirty="0" smtClean="0">
                <a:latin typeface="Times New Roman" pitchFamily="18" charset="0"/>
                <a:cs typeface="Times New Roman" pitchFamily="18" charset="0"/>
              </a:rPr>
              <a:t>S</a:t>
            </a:r>
            <a:r>
              <a:rPr lang="en-US" sz="2400" baseline="-25000" dirty="0" smtClean="0">
                <a:latin typeface="Times New Roman" pitchFamily="18" charset="0"/>
                <a:cs typeface="Times New Roman" pitchFamily="18" charset="0"/>
              </a:rPr>
              <a:t>i</a:t>
            </a:r>
            <a:r>
              <a:rPr lang="en-US" sz="2400" dirty="0" smtClean="0">
                <a:latin typeface="Times New Roman" pitchFamily="18" charset="0"/>
                <a:cs typeface="Times New Roman" pitchFamily="18" charset="0"/>
              </a:rPr>
              <a:t> </a:t>
            </a:r>
            <a:r>
              <a:rPr lang="ru-RU" sz="2400" dirty="0" smtClean="0">
                <a:latin typeface="Times New Roman" pitchFamily="18" charset="0"/>
                <a:cs typeface="Times New Roman" pitchFamily="18" charset="0"/>
              </a:rPr>
              <a:t>и </a:t>
            </a:r>
            <a:r>
              <a:rPr lang="en-US" sz="2400" dirty="0" smtClean="0">
                <a:latin typeface="Times New Roman" pitchFamily="18" charset="0"/>
                <a:cs typeface="Times New Roman" pitchFamily="18" charset="0"/>
              </a:rPr>
              <a:t>S</a:t>
            </a:r>
            <a:r>
              <a:rPr lang="ru-RU" sz="2400" baseline="-25000" dirty="0" err="1" smtClean="0">
                <a:latin typeface="Times New Roman" pitchFamily="18" charset="0"/>
                <a:cs typeface="Times New Roman" pitchFamily="18" charset="0"/>
              </a:rPr>
              <a:t>k</a:t>
            </a:r>
            <a:r>
              <a:rPr lang="ru-RU" sz="2400" dirty="0" smtClean="0">
                <a:latin typeface="Times New Roman" pitchFamily="18" charset="0"/>
                <a:cs typeface="Times New Roman" pitchFamily="18" charset="0"/>
              </a:rPr>
              <a:t> в </a:t>
            </a:r>
            <a:r>
              <a:rPr lang="en-US" sz="2400" dirty="0" err="1" smtClean="0">
                <a:latin typeface="Times New Roman" pitchFamily="18" charset="0"/>
                <a:cs typeface="Times New Roman" pitchFamily="18" charset="0"/>
              </a:rPr>
              <a:t>Q</a:t>
            </a:r>
            <a:r>
              <a:rPr lang="en-US" sz="2400" baseline="-25000" dirty="0" err="1" smtClean="0">
                <a:latin typeface="Times New Roman" pitchFamily="18" charset="0"/>
                <a:cs typeface="Times New Roman" pitchFamily="18" charset="0"/>
              </a:rPr>
              <a:t>i</a:t>
            </a:r>
            <a:r>
              <a:rPr lang="ru-RU" sz="2400" baseline="-25000" dirty="0" err="1" smtClean="0">
                <a:latin typeface="Times New Roman" pitchFamily="18" charset="0"/>
                <a:cs typeface="Times New Roman" pitchFamily="18" charset="0"/>
              </a:rPr>
              <a:t>k</a:t>
            </a:r>
            <a:r>
              <a:rPr lang="ru-RU" sz="2400" dirty="0" smtClean="0">
                <a:latin typeface="Times New Roman" pitchFamily="18" charset="0"/>
                <a:cs typeface="Times New Roman" pitchFamily="18" charset="0"/>
              </a:rPr>
              <a:t>)</a:t>
            </a:r>
            <a:r>
              <a:rPr lang="en-US" sz="2400" dirty="0" smtClean="0">
                <a:latin typeface="Times New Roman" pitchFamily="18" charset="0"/>
                <a:cs typeface="Times New Roman" pitchFamily="18" charset="0"/>
              </a:rPr>
              <a:t>?</a:t>
            </a:r>
            <a:endParaRPr lang="ru-RU" sz="2400" dirty="0" smtClean="0">
              <a:latin typeface="Times New Roman" pitchFamily="18" charset="0"/>
              <a:cs typeface="Times New Roman" pitchFamily="18" charset="0"/>
            </a:endParaRPr>
          </a:p>
          <a:p>
            <a:pPr algn="ctr">
              <a:spcBef>
                <a:spcPts val="0"/>
              </a:spcBef>
            </a:pPr>
            <a:r>
              <a:rPr lang="ru-RU" sz="2400" dirty="0" smtClean="0">
                <a:latin typeface="Times New Roman" pitchFamily="18" charset="0"/>
                <a:cs typeface="Times New Roman" pitchFamily="18" charset="0"/>
              </a:rPr>
              <a:t>Какова должна быть его “структура личности”</a:t>
            </a:r>
            <a:r>
              <a:rPr lang="en-US" sz="2400" dirty="0" smtClean="0">
                <a:latin typeface="Times New Roman" pitchFamily="18" charset="0"/>
                <a:cs typeface="Times New Roman" pitchFamily="18" charset="0"/>
              </a:rPr>
              <a:t>?</a:t>
            </a:r>
            <a:endParaRPr lang="ru-RU" sz="2400" dirty="0" smtClean="0">
              <a:latin typeface="Times New Roman" pitchFamily="18" charset="0"/>
              <a:cs typeface="Times New Roman" pitchFamily="18" charset="0"/>
            </a:endParaRPr>
          </a:p>
          <a:p>
            <a:pPr algn="ctr">
              <a:spcBef>
                <a:spcPts val="0"/>
              </a:spcBef>
            </a:pPr>
            <a:r>
              <a:rPr lang="ru-RU" sz="2400" dirty="0" smtClean="0">
                <a:latin typeface="Times New Roman" pitchFamily="18" charset="0"/>
                <a:cs typeface="Times New Roman" pitchFamily="18" charset="0"/>
              </a:rPr>
              <a:t>Как оценить их совместную социальную активность </a:t>
            </a:r>
            <a:r>
              <a:rPr lang="ru-RU" sz="2400" dirty="0" err="1" smtClean="0">
                <a:latin typeface="Times New Roman"/>
                <a:ea typeface="Times New Roman"/>
              </a:rPr>
              <a:t>α</a:t>
            </a:r>
            <a:r>
              <a:rPr lang="en-US" sz="2400" baseline="-25000" dirty="0" err="1" smtClean="0">
                <a:latin typeface="Times New Roman"/>
                <a:ea typeface="Adobe Fan Heiti Std B"/>
              </a:rPr>
              <a:t>ik</a:t>
            </a:r>
            <a:r>
              <a:rPr lang="en-US" sz="2400" dirty="0" smtClean="0">
                <a:latin typeface="Times New Roman" pitchFamily="18" charset="0"/>
                <a:cs typeface="Times New Roman" pitchFamily="18" charset="0"/>
              </a:rPr>
              <a:t>?</a:t>
            </a:r>
            <a:endParaRPr lang="ru-RU" sz="2400" dirty="0">
              <a:latin typeface="Times New Roman" pitchFamily="18" charset="0"/>
              <a:cs typeface="Times New Roman" pitchFamily="18" charset="0"/>
            </a:endParaRPr>
          </a:p>
        </p:txBody>
      </p:sp>
      <p:sp>
        <p:nvSpPr>
          <p:cNvPr id="4" name="Прямоугольник 3"/>
          <p:cNvSpPr/>
          <p:nvPr/>
        </p:nvSpPr>
        <p:spPr>
          <a:xfrm>
            <a:off x="467544" y="980728"/>
            <a:ext cx="8352928" cy="518457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5" name="Номер слайда 4"/>
          <p:cNvSpPr>
            <a:spLocks noGrp="1"/>
          </p:cNvSpPr>
          <p:nvPr>
            <p:ph type="sldNum" sz="quarter" idx="12"/>
          </p:nvPr>
        </p:nvSpPr>
        <p:spPr/>
        <p:txBody>
          <a:bodyPr/>
          <a:lstStyle/>
          <a:p>
            <a:fld id="{A28E3E64-D415-483F-B0AD-D304A1962B41}" type="slidenum">
              <a:rPr lang="ru-RU" smtClean="0"/>
              <a:pPr/>
              <a:t>13</a:t>
            </a:fld>
            <a:endParaRPr lang="ru-RU"/>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11560" y="260648"/>
            <a:ext cx="8229600" cy="720080"/>
          </a:xfrm>
        </p:spPr>
        <p:txBody>
          <a:bodyPr>
            <a:noAutofit/>
          </a:bodyPr>
          <a:lstStyle/>
          <a:p>
            <a:r>
              <a:rPr lang="ru-RU" sz="2800" dirty="0" smtClean="0">
                <a:latin typeface="Times New Roman" pitchFamily="18" charset="0"/>
                <a:cs typeface="Times New Roman" pitchFamily="18" charset="0"/>
              </a:rPr>
              <a:t>Определение количества понятий в тезаурусе </a:t>
            </a:r>
            <a:r>
              <a:rPr lang="en-US" sz="2800" dirty="0" err="1" smtClean="0">
                <a:latin typeface="Times New Roman" pitchFamily="18" charset="0"/>
                <a:cs typeface="Times New Roman" pitchFamily="18" charset="0"/>
              </a:rPr>
              <a:t>Q</a:t>
            </a:r>
            <a:r>
              <a:rPr lang="en-US" sz="2800" baseline="-25000" dirty="0" err="1" smtClean="0">
                <a:latin typeface="Times New Roman" pitchFamily="18" charset="0"/>
                <a:cs typeface="Times New Roman" pitchFamily="18" charset="0"/>
              </a:rPr>
              <a:t>i</a:t>
            </a:r>
            <a:r>
              <a:rPr lang="ru-RU" sz="2800" baseline="-25000" dirty="0" err="1" smtClean="0">
                <a:latin typeface="Times New Roman" pitchFamily="18" charset="0"/>
                <a:cs typeface="Times New Roman" pitchFamily="18" charset="0"/>
              </a:rPr>
              <a:t>k</a:t>
            </a:r>
            <a:r>
              <a:rPr lang="ru-RU" sz="2800" dirty="0" smtClean="0">
                <a:latin typeface="Times New Roman" pitchFamily="18" charset="0"/>
                <a:cs typeface="Times New Roman" pitchFamily="18" charset="0"/>
              </a:rPr>
              <a:t> индивида </a:t>
            </a:r>
            <a:r>
              <a:rPr lang="en-US" sz="2800" dirty="0" smtClean="0">
                <a:latin typeface="Times New Roman" pitchFamily="18" charset="0"/>
                <a:cs typeface="Times New Roman" pitchFamily="18" charset="0"/>
              </a:rPr>
              <a:t>G</a:t>
            </a:r>
            <a:r>
              <a:rPr lang="ru-RU" sz="2800" baseline="-25000" dirty="0" err="1" smtClean="0">
                <a:latin typeface="Times New Roman" pitchFamily="18" charset="0"/>
                <a:cs typeface="Times New Roman" pitchFamily="18" charset="0"/>
              </a:rPr>
              <a:t>ik</a:t>
            </a:r>
            <a:r>
              <a:rPr lang="ru-RU" sz="2800" dirty="0" smtClean="0">
                <a:latin typeface="Times New Roman" pitchFamily="18" charset="0"/>
                <a:cs typeface="Times New Roman" pitchFamily="18" charset="0"/>
              </a:rPr>
              <a:t> .</a:t>
            </a:r>
            <a:endParaRPr lang="ru-RU" sz="2800" dirty="0">
              <a:latin typeface="Times New Roman" pitchFamily="18" charset="0"/>
              <a:cs typeface="Times New Roman" pitchFamily="18" charset="0"/>
            </a:endParaRPr>
          </a:p>
        </p:txBody>
      </p:sp>
      <p:sp>
        <p:nvSpPr>
          <p:cNvPr id="3" name="Содержимое 2"/>
          <p:cNvSpPr>
            <a:spLocks noGrp="1"/>
          </p:cNvSpPr>
          <p:nvPr>
            <p:ph idx="1"/>
          </p:nvPr>
        </p:nvSpPr>
        <p:spPr>
          <a:xfrm>
            <a:off x="179512" y="1196752"/>
            <a:ext cx="8712968" cy="5472608"/>
          </a:xfrm>
        </p:spPr>
        <p:txBody>
          <a:bodyPr>
            <a:normAutofit/>
          </a:bodyPr>
          <a:lstStyle/>
          <a:p>
            <a:pPr algn="ctr">
              <a:spcBef>
                <a:spcPts val="0"/>
              </a:spcBef>
            </a:pPr>
            <a:r>
              <a:rPr lang="ru-RU" sz="2400" dirty="0" smtClean="0">
                <a:latin typeface="Times New Roman" pitchFamily="18" charset="0"/>
                <a:cs typeface="Times New Roman" pitchFamily="18" charset="0"/>
              </a:rPr>
              <a:t>Количество понятий из множеств </a:t>
            </a:r>
            <a:r>
              <a:rPr lang="en-US" sz="2400" dirty="0" err="1" smtClean="0">
                <a:latin typeface="Times New Roman" pitchFamily="18" charset="0"/>
                <a:cs typeface="Times New Roman" pitchFamily="18" charset="0"/>
              </a:rPr>
              <a:t>U</a:t>
            </a:r>
            <a:r>
              <a:rPr lang="en-US" sz="2400" baseline="-25000" dirty="0" err="1" smtClean="0">
                <a:latin typeface="Times New Roman" pitchFamily="18" charset="0"/>
                <a:cs typeface="Times New Roman" pitchFamily="18" charset="0"/>
              </a:rPr>
              <a:t>i</a:t>
            </a:r>
            <a:r>
              <a:rPr lang="en-US" sz="2400" baseline="30000" dirty="0" smtClean="0">
                <a:latin typeface="Times New Roman" pitchFamily="18" charset="0"/>
                <a:cs typeface="Times New Roman" pitchFamily="18" charset="0"/>
              </a:rPr>
              <a:t> </a:t>
            </a:r>
            <a:r>
              <a:rPr lang="ru-RU" sz="2400" dirty="0" smtClean="0">
                <a:latin typeface="Times New Roman" pitchFamily="18" charset="0"/>
                <a:cs typeface="Times New Roman" pitchFamily="18" charset="0"/>
              </a:rPr>
              <a:t>и </a:t>
            </a:r>
            <a:r>
              <a:rPr lang="en-US" sz="2400" dirty="0" err="1" smtClean="0">
                <a:latin typeface="Times New Roman" pitchFamily="18" charset="0"/>
                <a:cs typeface="Times New Roman" pitchFamily="18" charset="0"/>
              </a:rPr>
              <a:t>U</a:t>
            </a:r>
            <a:r>
              <a:rPr lang="en-US" sz="2400" baseline="-25000" dirty="0" err="1" smtClean="0">
                <a:latin typeface="Times New Roman" pitchFamily="18" charset="0"/>
                <a:cs typeface="Times New Roman" pitchFamily="18" charset="0"/>
              </a:rPr>
              <a:t>k</a:t>
            </a:r>
            <a:r>
              <a:rPr lang="ru-RU" sz="2400" dirty="0" smtClean="0">
                <a:latin typeface="Times New Roman" pitchFamily="18" charset="0"/>
                <a:cs typeface="Times New Roman" pitchFamily="18" charset="0"/>
              </a:rPr>
              <a:t>, не вошедших в пересечение </a:t>
            </a:r>
            <a:r>
              <a:rPr lang="en-US" sz="2400" dirty="0" err="1" smtClean="0">
                <a:latin typeface="Times New Roman" pitchFamily="18" charset="0"/>
                <a:cs typeface="Times New Roman" pitchFamily="18" charset="0"/>
              </a:rPr>
              <a:t>R</a:t>
            </a:r>
            <a:r>
              <a:rPr lang="en-US" sz="2400" baseline="-25000" dirty="0" err="1" smtClean="0">
                <a:latin typeface="Times New Roman" pitchFamily="18" charset="0"/>
                <a:cs typeface="Times New Roman" pitchFamily="18" charset="0"/>
              </a:rPr>
              <a:t>ik</a:t>
            </a:r>
            <a:r>
              <a:rPr lang="ru-RU" sz="2400" dirty="0" smtClean="0">
                <a:latin typeface="Times New Roman" pitchFamily="18" charset="0"/>
                <a:cs typeface="Times New Roman" pitchFamily="18" charset="0"/>
              </a:rPr>
              <a:t>, которые естественно включить в тезаурус </a:t>
            </a:r>
            <a:r>
              <a:rPr lang="en-US" sz="2400" dirty="0" err="1" smtClean="0">
                <a:latin typeface="Times New Roman" pitchFamily="18" charset="0"/>
                <a:cs typeface="Times New Roman" pitchFamily="18" charset="0"/>
              </a:rPr>
              <a:t>Q</a:t>
            </a:r>
            <a:r>
              <a:rPr lang="en-US" sz="2400" baseline="-25000" dirty="0" err="1" smtClean="0">
                <a:latin typeface="Times New Roman" pitchFamily="18" charset="0"/>
                <a:cs typeface="Times New Roman" pitchFamily="18" charset="0"/>
              </a:rPr>
              <a:t>ik</a:t>
            </a:r>
            <a:r>
              <a:rPr lang="en-US" sz="2400" dirty="0" smtClean="0">
                <a:latin typeface="Times New Roman" pitchFamily="18" charset="0"/>
                <a:cs typeface="Times New Roman" pitchFamily="18" charset="0"/>
              </a:rPr>
              <a:t> </a:t>
            </a:r>
            <a:r>
              <a:rPr lang="ru-RU" sz="2400" dirty="0" smtClean="0">
                <a:latin typeface="Times New Roman" pitchFamily="18" charset="0"/>
                <a:cs typeface="Times New Roman" pitchFamily="18" charset="0"/>
              </a:rPr>
              <a:t>индивида </a:t>
            </a:r>
            <a:r>
              <a:rPr lang="en-US" sz="2400" dirty="0" smtClean="0">
                <a:latin typeface="Times New Roman" pitchFamily="18" charset="0"/>
                <a:cs typeface="Times New Roman" pitchFamily="18" charset="0"/>
              </a:rPr>
              <a:t>G</a:t>
            </a:r>
            <a:r>
              <a:rPr lang="en-US" sz="2400" baseline="-25000" dirty="0" smtClean="0">
                <a:latin typeface="Times New Roman" pitchFamily="18" charset="0"/>
                <a:cs typeface="Times New Roman" pitchFamily="18" charset="0"/>
              </a:rPr>
              <a:t>ik</a:t>
            </a:r>
            <a:r>
              <a:rPr lang="ru-RU" sz="2400" dirty="0" smtClean="0">
                <a:latin typeface="Times New Roman" pitchFamily="18" charset="0"/>
                <a:cs typeface="Times New Roman" pitchFamily="18" charset="0"/>
              </a:rPr>
              <a:t> зависит от размера относительной осведомленности </a:t>
            </a:r>
            <a:r>
              <a:rPr lang="ru-RU" sz="2400" dirty="0" err="1" smtClean="0">
                <a:latin typeface="Times New Roman" pitchFamily="18" charset="0"/>
                <a:cs typeface="Times New Roman" pitchFamily="18" charset="0"/>
              </a:rPr>
              <a:t>μ</a:t>
            </a:r>
            <a:r>
              <a:rPr lang="en-US" sz="2400" baseline="-25000" dirty="0" err="1" smtClean="0">
                <a:latin typeface="Times New Roman" pitchFamily="18" charset="0"/>
                <a:cs typeface="Times New Roman" pitchFamily="18" charset="0"/>
              </a:rPr>
              <a:t>i</a:t>
            </a:r>
            <a:r>
              <a:rPr lang="en-US" sz="2400" dirty="0" smtClean="0">
                <a:latin typeface="Times New Roman" pitchFamily="18" charset="0"/>
                <a:cs typeface="Times New Roman" pitchFamily="18" charset="0"/>
              </a:rPr>
              <a:t> </a:t>
            </a:r>
            <a:r>
              <a:rPr lang="ru-RU" sz="2400" dirty="0" smtClean="0">
                <a:latin typeface="Times New Roman" pitchFamily="18" charset="0"/>
                <a:cs typeface="Times New Roman" pitchFamily="18" charset="0"/>
              </a:rPr>
              <a:t>и </a:t>
            </a:r>
            <a:r>
              <a:rPr lang="ru-RU" sz="2400" dirty="0" err="1" smtClean="0">
                <a:latin typeface="Times New Roman" pitchFamily="18" charset="0"/>
                <a:cs typeface="Times New Roman" pitchFamily="18" charset="0"/>
              </a:rPr>
              <a:t>μ</a:t>
            </a:r>
            <a:r>
              <a:rPr lang="en-US" sz="2400" baseline="-25000" dirty="0" smtClean="0">
                <a:latin typeface="Times New Roman" pitchFamily="18" charset="0"/>
                <a:cs typeface="Times New Roman" pitchFamily="18" charset="0"/>
              </a:rPr>
              <a:t>k</a:t>
            </a:r>
            <a:r>
              <a:rPr lang="en-US" sz="2400" dirty="0" smtClean="0">
                <a:latin typeface="Times New Roman" pitchFamily="18" charset="0"/>
                <a:cs typeface="Times New Roman" pitchFamily="18" charset="0"/>
              </a:rPr>
              <a:t> </a:t>
            </a:r>
            <a:r>
              <a:rPr lang="ru-RU" sz="2400" dirty="0" smtClean="0">
                <a:latin typeface="Times New Roman" pitchFamily="18" charset="0"/>
                <a:cs typeface="Times New Roman" pitchFamily="18" charset="0"/>
              </a:rPr>
              <a:t>индивидов </a:t>
            </a:r>
            <a:r>
              <a:rPr lang="en-US" sz="2400" dirty="0" smtClean="0">
                <a:latin typeface="Times New Roman" pitchFamily="18" charset="0"/>
                <a:cs typeface="Times New Roman" pitchFamily="18" charset="0"/>
              </a:rPr>
              <a:t>S</a:t>
            </a:r>
            <a:r>
              <a:rPr lang="en-US" sz="2400" baseline="-25000" dirty="0" smtClean="0">
                <a:latin typeface="Times New Roman" pitchFamily="18" charset="0"/>
                <a:cs typeface="Times New Roman" pitchFamily="18" charset="0"/>
              </a:rPr>
              <a:t>i</a:t>
            </a:r>
            <a:r>
              <a:rPr lang="en-US" sz="2400" dirty="0" smtClean="0">
                <a:latin typeface="Times New Roman" pitchFamily="18" charset="0"/>
                <a:cs typeface="Times New Roman" pitchFamily="18" charset="0"/>
              </a:rPr>
              <a:t> </a:t>
            </a:r>
            <a:r>
              <a:rPr lang="ru-RU" sz="2400" dirty="0" smtClean="0">
                <a:latin typeface="Times New Roman" pitchFamily="18" charset="0"/>
                <a:cs typeface="Times New Roman" pitchFamily="18" charset="0"/>
              </a:rPr>
              <a:t>и </a:t>
            </a:r>
            <a:r>
              <a:rPr lang="en-US" sz="2400" dirty="0" err="1" smtClean="0">
                <a:latin typeface="Times New Roman" pitchFamily="18" charset="0"/>
                <a:cs typeface="Times New Roman" pitchFamily="18" charset="0"/>
              </a:rPr>
              <a:t>S</a:t>
            </a:r>
            <a:r>
              <a:rPr lang="en-US" sz="2400" baseline="-25000" dirty="0" err="1" smtClean="0">
                <a:latin typeface="Times New Roman" pitchFamily="18" charset="0"/>
                <a:cs typeface="Times New Roman" pitchFamily="18" charset="0"/>
              </a:rPr>
              <a:t>k</a:t>
            </a:r>
            <a:r>
              <a:rPr lang="ru-RU" sz="2400" dirty="0" smtClean="0">
                <a:latin typeface="Times New Roman" pitchFamily="18" charset="0"/>
                <a:cs typeface="Times New Roman" pitchFamily="18" charset="0"/>
              </a:rPr>
              <a:t> о внешнем мире. То есть чем больше осведомленность индивида </a:t>
            </a:r>
            <a:r>
              <a:rPr lang="en-US" sz="2400" dirty="0" smtClean="0">
                <a:latin typeface="Times New Roman" pitchFamily="18" charset="0"/>
                <a:cs typeface="Times New Roman" pitchFamily="18" charset="0"/>
              </a:rPr>
              <a:t>Si </a:t>
            </a:r>
            <a:r>
              <a:rPr lang="ru-RU" sz="2400" dirty="0" smtClean="0">
                <a:latin typeface="Times New Roman" pitchFamily="18" charset="0"/>
                <a:cs typeface="Times New Roman" pitchFamily="18" charset="0"/>
              </a:rPr>
              <a:t>(или </a:t>
            </a:r>
            <a:r>
              <a:rPr lang="en-US" sz="2400" dirty="0" err="1" smtClean="0">
                <a:latin typeface="Times New Roman" pitchFamily="18" charset="0"/>
                <a:cs typeface="Times New Roman" pitchFamily="18" charset="0"/>
              </a:rPr>
              <a:t>Sk</a:t>
            </a:r>
            <a:r>
              <a:rPr lang="ru-RU" sz="2400" dirty="0" smtClean="0">
                <a:latin typeface="Times New Roman" pitchFamily="18" charset="0"/>
                <a:cs typeface="Times New Roman" pitchFamily="18" charset="0"/>
              </a:rPr>
              <a:t>) о внешнем мире, тем бóльшая часть понятий </a:t>
            </a:r>
            <a:r>
              <a:rPr lang="en-US" sz="2400" dirty="0" err="1" smtClean="0">
                <a:latin typeface="Times New Roman" pitchFamily="18" charset="0"/>
                <a:cs typeface="Times New Roman" pitchFamily="18" charset="0"/>
              </a:rPr>
              <a:t>h</a:t>
            </a:r>
            <a:r>
              <a:rPr lang="en-US" sz="2400" baseline="-25000" dirty="0" err="1" smtClean="0">
                <a:latin typeface="Times New Roman" pitchFamily="18" charset="0"/>
                <a:cs typeface="Times New Roman" pitchFamily="18" charset="0"/>
              </a:rPr>
              <a:t>ji</a:t>
            </a:r>
            <a:r>
              <a:rPr lang="en-US" sz="2400" dirty="0" err="1" smtClean="0">
                <a:latin typeface="Times New Roman" pitchFamily="18" charset="0"/>
                <a:cs typeface="Times New Roman" pitchFamily="18" charset="0"/>
                <a:sym typeface="Symbol"/>
              </a:rPr>
              <a:t></a:t>
            </a:r>
            <a:r>
              <a:rPr lang="en-US" sz="2400" dirty="0" err="1" smtClean="0">
                <a:latin typeface="Times New Roman" pitchFamily="18" charset="0"/>
                <a:cs typeface="Times New Roman" pitchFamily="18" charset="0"/>
              </a:rPr>
              <a:t>U</a:t>
            </a:r>
            <a:r>
              <a:rPr lang="en-US" sz="2400" baseline="-25000" dirty="0" err="1" smtClean="0">
                <a:latin typeface="Times New Roman" pitchFamily="18" charset="0"/>
                <a:cs typeface="Times New Roman" pitchFamily="18" charset="0"/>
              </a:rPr>
              <a:t>i</a:t>
            </a:r>
            <a:r>
              <a:rPr lang="en-US" sz="2400" dirty="0" smtClean="0">
                <a:latin typeface="Times New Roman" pitchFamily="18" charset="0"/>
                <a:cs typeface="Times New Roman" pitchFamily="18" charset="0"/>
              </a:rPr>
              <a:t> </a:t>
            </a:r>
            <a:r>
              <a:rPr lang="ru-RU" sz="2400" dirty="0" smtClean="0">
                <a:latin typeface="Times New Roman" pitchFamily="18" charset="0"/>
                <a:cs typeface="Times New Roman" pitchFamily="18" charset="0"/>
              </a:rPr>
              <a:t>(или </a:t>
            </a:r>
            <a:r>
              <a:rPr lang="en-US" sz="2400" dirty="0" err="1" smtClean="0">
                <a:latin typeface="Times New Roman" pitchFamily="18" charset="0"/>
                <a:cs typeface="Times New Roman" pitchFamily="18" charset="0"/>
              </a:rPr>
              <a:t>h</a:t>
            </a:r>
            <a:r>
              <a:rPr lang="en-US" sz="2400" baseline="-25000" dirty="0" err="1" smtClean="0">
                <a:latin typeface="Times New Roman" pitchFamily="18" charset="0"/>
                <a:cs typeface="Times New Roman" pitchFamily="18" charset="0"/>
              </a:rPr>
              <a:t>jk</a:t>
            </a:r>
            <a:r>
              <a:rPr lang="en-US" sz="2400" dirty="0" err="1" smtClean="0">
                <a:latin typeface="Times New Roman" pitchFamily="18" charset="0"/>
                <a:cs typeface="Times New Roman" pitchFamily="18" charset="0"/>
                <a:sym typeface="Symbol"/>
              </a:rPr>
              <a:t></a:t>
            </a:r>
            <a:r>
              <a:rPr lang="en-US" sz="2400" dirty="0" err="1" smtClean="0">
                <a:latin typeface="Times New Roman" pitchFamily="18" charset="0"/>
                <a:cs typeface="Times New Roman" pitchFamily="18" charset="0"/>
              </a:rPr>
              <a:t>U</a:t>
            </a:r>
            <a:r>
              <a:rPr lang="en-US" sz="2400" baseline="-25000" dirty="0" err="1" smtClean="0">
                <a:latin typeface="Times New Roman" pitchFamily="18" charset="0"/>
                <a:cs typeface="Times New Roman" pitchFamily="18" charset="0"/>
              </a:rPr>
              <a:t>k</a:t>
            </a:r>
            <a:r>
              <a:rPr lang="ru-RU" sz="2400" dirty="0" smtClean="0">
                <a:latin typeface="Times New Roman" pitchFamily="18" charset="0"/>
                <a:cs typeface="Times New Roman" pitchFamily="18" charset="0"/>
              </a:rPr>
              <a:t>) входит в тезаурус </a:t>
            </a:r>
            <a:r>
              <a:rPr lang="en-US" sz="2400" dirty="0" err="1" smtClean="0">
                <a:latin typeface="Times New Roman" pitchFamily="18" charset="0"/>
                <a:cs typeface="Times New Roman" pitchFamily="18" charset="0"/>
              </a:rPr>
              <a:t>Q</a:t>
            </a:r>
            <a:r>
              <a:rPr lang="en-US" sz="2400" baseline="-25000" dirty="0" err="1" smtClean="0">
                <a:latin typeface="Times New Roman" pitchFamily="18" charset="0"/>
                <a:cs typeface="Times New Roman" pitchFamily="18" charset="0"/>
              </a:rPr>
              <a:t>i</a:t>
            </a:r>
            <a:r>
              <a:rPr lang="ru-RU" sz="2400" baseline="-25000" dirty="0" err="1" smtClean="0">
                <a:latin typeface="Times New Roman" pitchFamily="18" charset="0"/>
                <a:cs typeface="Times New Roman" pitchFamily="18" charset="0"/>
              </a:rPr>
              <a:t>k</a:t>
            </a:r>
            <a:r>
              <a:rPr lang="ru-RU" sz="2400" dirty="0" smtClean="0">
                <a:latin typeface="Times New Roman" pitchFamily="18" charset="0"/>
                <a:cs typeface="Times New Roman" pitchFamily="18" charset="0"/>
              </a:rPr>
              <a:t>, а чем она меньше, тем меньше:</a:t>
            </a:r>
          </a:p>
          <a:p>
            <a:pPr indent="0" algn="ctr">
              <a:spcBef>
                <a:spcPts val="600"/>
              </a:spcBef>
              <a:spcAft>
                <a:spcPts val="600"/>
              </a:spcAft>
            </a:pPr>
            <a:r>
              <a:rPr lang="en-US" sz="2400" dirty="0" err="1" smtClean="0">
                <a:latin typeface="Times New Roman" pitchFamily="18" charset="0"/>
                <a:cs typeface="Times New Roman" pitchFamily="18" charset="0"/>
              </a:rPr>
              <a:t>L</a:t>
            </a:r>
            <a:r>
              <a:rPr lang="en-US" sz="2400" baseline="-25000" dirty="0" err="1" smtClean="0">
                <a:latin typeface="Times New Roman" pitchFamily="18" charset="0"/>
                <a:cs typeface="Times New Roman" pitchFamily="18" charset="0"/>
              </a:rPr>
              <a:t>ik</a:t>
            </a:r>
            <a:r>
              <a:rPr lang="ru-RU" sz="2400" baseline="30000" dirty="0" err="1" smtClean="0">
                <a:latin typeface="Times New Roman" pitchFamily="18" charset="0"/>
                <a:cs typeface="Times New Roman" pitchFamily="18" charset="0"/>
              </a:rPr>
              <a:t>+</a:t>
            </a:r>
            <a:r>
              <a:rPr lang="ru-RU" sz="2400" dirty="0" err="1" smtClean="0">
                <a:latin typeface="Times New Roman" pitchFamily="18" charset="0"/>
                <a:cs typeface="Times New Roman" pitchFamily="18" charset="0"/>
              </a:rPr>
              <a:t>=μ</a:t>
            </a:r>
            <a:r>
              <a:rPr lang="en-US" sz="2400" baseline="-25000" dirty="0" err="1" smtClean="0">
                <a:latin typeface="Times New Roman" pitchFamily="18" charset="0"/>
                <a:cs typeface="Times New Roman" pitchFamily="18" charset="0"/>
              </a:rPr>
              <a:t>i</a:t>
            </a:r>
            <a:r>
              <a:rPr lang="ru-RU" sz="2400" dirty="0" smtClean="0">
                <a:latin typeface="Times New Roman" pitchFamily="18" charset="0"/>
                <a:cs typeface="Times New Roman" pitchFamily="18" charset="0"/>
              </a:rPr>
              <a:t>*</a:t>
            </a:r>
            <a:r>
              <a:rPr lang="en-US" sz="2400" dirty="0" err="1" smtClean="0">
                <a:latin typeface="Times New Roman" pitchFamily="18" charset="0"/>
                <a:cs typeface="Times New Roman" pitchFamily="18" charset="0"/>
              </a:rPr>
              <a:t>O</a:t>
            </a:r>
            <a:r>
              <a:rPr lang="en-US" sz="2400" baseline="-25000" dirty="0" err="1" smtClean="0">
                <a:latin typeface="Times New Roman" pitchFamily="18" charset="0"/>
                <a:cs typeface="Times New Roman" pitchFamily="18" charset="0"/>
              </a:rPr>
              <a:t>i</a:t>
            </a:r>
            <a:r>
              <a:rPr lang="ru-RU" sz="2400" baseline="30000" dirty="0" err="1" smtClean="0">
                <a:latin typeface="Times New Roman" pitchFamily="18" charset="0"/>
                <a:cs typeface="Times New Roman" pitchFamily="18" charset="0"/>
              </a:rPr>
              <a:t>+</a:t>
            </a:r>
            <a:r>
              <a:rPr lang="ru-RU" sz="2400" dirty="0" err="1" smtClean="0">
                <a:latin typeface="Times New Roman" pitchFamily="18" charset="0"/>
                <a:cs typeface="Times New Roman" pitchFamily="18" charset="0"/>
              </a:rPr>
              <a:t>+μ</a:t>
            </a:r>
            <a:r>
              <a:rPr lang="en-US" sz="2400" baseline="-25000" dirty="0" smtClean="0">
                <a:latin typeface="Times New Roman" pitchFamily="18" charset="0"/>
                <a:cs typeface="Times New Roman" pitchFamily="18" charset="0"/>
              </a:rPr>
              <a:t>k</a:t>
            </a:r>
            <a:r>
              <a:rPr lang="ru-RU" sz="2400" dirty="0" smtClean="0">
                <a:latin typeface="Times New Roman" pitchFamily="18" charset="0"/>
                <a:cs typeface="Times New Roman" pitchFamily="18" charset="0"/>
              </a:rPr>
              <a:t>*</a:t>
            </a:r>
            <a:r>
              <a:rPr lang="en-US" sz="2400" dirty="0" smtClean="0">
                <a:latin typeface="Times New Roman" pitchFamily="18" charset="0"/>
                <a:cs typeface="Times New Roman" pitchFamily="18" charset="0"/>
              </a:rPr>
              <a:t>O</a:t>
            </a:r>
            <a:r>
              <a:rPr lang="en-US" sz="2400" baseline="-25000" dirty="0" smtClean="0">
                <a:latin typeface="Times New Roman" pitchFamily="18" charset="0"/>
                <a:cs typeface="Times New Roman" pitchFamily="18" charset="0"/>
              </a:rPr>
              <a:t>k</a:t>
            </a:r>
            <a:r>
              <a:rPr lang="ru-RU" sz="2400" baseline="30000" dirty="0" smtClean="0">
                <a:latin typeface="Times New Roman" pitchFamily="18" charset="0"/>
                <a:cs typeface="Times New Roman" pitchFamily="18" charset="0"/>
              </a:rPr>
              <a:t>+</a:t>
            </a:r>
            <a:r>
              <a:rPr lang="ru-RU"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a:t>
            </a:r>
            <a:r>
              <a:rPr lang="en-US" sz="2400" baseline="-25000" dirty="0" err="1" smtClean="0">
                <a:latin typeface="Times New Roman" pitchFamily="18" charset="0"/>
                <a:cs typeface="Times New Roman" pitchFamily="18" charset="0"/>
              </a:rPr>
              <a:t>ik</a:t>
            </a:r>
            <a:r>
              <a:rPr lang="ru-RU" sz="2400" baseline="30000" dirty="0" err="1" smtClean="0">
                <a:latin typeface="Times New Roman" pitchFamily="18" charset="0"/>
                <a:cs typeface="Times New Roman" pitchFamily="18" charset="0"/>
              </a:rPr>
              <a:t>0</a:t>
            </a:r>
            <a:r>
              <a:rPr lang="ru-RU" sz="2400" dirty="0" err="1" smtClean="0">
                <a:latin typeface="Times New Roman" pitchFamily="18" charset="0"/>
                <a:cs typeface="Times New Roman" pitchFamily="18" charset="0"/>
              </a:rPr>
              <a:t>=μ</a:t>
            </a:r>
            <a:r>
              <a:rPr lang="en-US" sz="2400" baseline="-25000" dirty="0" err="1" smtClean="0">
                <a:latin typeface="Times New Roman" pitchFamily="18" charset="0"/>
                <a:cs typeface="Times New Roman" pitchFamily="18" charset="0"/>
              </a:rPr>
              <a:t>i</a:t>
            </a:r>
            <a:r>
              <a:rPr lang="ru-RU" sz="2400" dirty="0" smtClean="0">
                <a:latin typeface="Times New Roman" pitchFamily="18" charset="0"/>
                <a:cs typeface="Times New Roman" pitchFamily="18" charset="0"/>
              </a:rPr>
              <a:t>*</a:t>
            </a:r>
            <a:r>
              <a:rPr lang="en-US" sz="2400" dirty="0" err="1" smtClean="0">
                <a:latin typeface="Times New Roman" pitchFamily="18" charset="0"/>
                <a:cs typeface="Times New Roman" pitchFamily="18" charset="0"/>
              </a:rPr>
              <a:t>O</a:t>
            </a:r>
            <a:r>
              <a:rPr lang="en-US" sz="2400" baseline="-25000" dirty="0" err="1" smtClean="0">
                <a:latin typeface="Times New Roman" pitchFamily="18" charset="0"/>
                <a:cs typeface="Times New Roman" pitchFamily="18" charset="0"/>
              </a:rPr>
              <a:t>i</a:t>
            </a:r>
            <a:r>
              <a:rPr lang="ru-RU" sz="2400" baseline="30000" dirty="0" err="1" smtClean="0">
                <a:latin typeface="Times New Roman" pitchFamily="18" charset="0"/>
                <a:cs typeface="Times New Roman" pitchFamily="18" charset="0"/>
              </a:rPr>
              <a:t>0</a:t>
            </a:r>
            <a:r>
              <a:rPr lang="ru-RU" sz="2400" dirty="0" err="1" smtClean="0">
                <a:latin typeface="Times New Roman" pitchFamily="18" charset="0"/>
                <a:cs typeface="Times New Roman" pitchFamily="18" charset="0"/>
              </a:rPr>
              <a:t>+μ</a:t>
            </a:r>
            <a:r>
              <a:rPr lang="en-US" sz="2400" baseline="-25000" dirty="0" smtClean="0">
                <a:latin typeface="Times New Roman" pitchFamily="18" charset="0"/>
                <a:cs typeface="Times New Roman" pitchFamily="18" charset="0"/>
              </a:rPr>
              <a:t>k</a:t>
            </a:r>
            <a:r>
              <a:rPr lang="ru-RU" sz="2400" dirty="0" smtClean="0">
                <a:latin typeface="Times New Roman" pitchFamily="18" charset="0"/>
                <a:cs typeface="Times New Roman" pitchFamily="18" charset="0"/>
              </a:rPr>
              <a:t>*</a:t>
            </a:r>
            <a:r>
              <a:rPr lang="en-US" sz="2400" dirty="0" smtClean="0">
                <a:latin typeface="Times New Roman" pitchFamily="18" charset="0"/>
                <a:cs typeface="Times New Roman" pitchFamily="18" charset="0"/>
              </a:rPr>
              <a:t>O</a:t>
            </a:r>
            <a:r>
              <a:rPr lang="en-US" sz="2400" baseline="-25000" dirty="0" smtClean="0">
                <a:latin typeface="Times New Roman" pitchFamily="18" charset="0"/>
                <a:cs typeface="Times New Roman" pitchFamily="18" charset="0"/>
              </a:rPr>
              <a:t>k</a:t>
            </a:r>
            <a:r>
              <a:rPr lang="ru-RU" sz="2400" baseline="30000" dirty="0" smtClean="0">
                <a:latin typeface="Times New Roman" pitchFamily="18" charset="0"/>
                <a:cs typeface="Times New Roman" pitchFamily="18" charset="0"/>
              </a:rPr>
              <a:t>0</a:t>
            </a:r>
            <a:r>
              <a:rPr lang="ru-RU"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a:t>
            </a:r>
            <a:r>
              <a:rPr lang="en-US" sz="2400" baseline="-25000" dirty="0" err="1" smtClean="0">
                <a:latin typeface="Times New Roman" pitchFamily="18" charset="0"/>
                <a:cs typeface="Times New Roman" pitchFamily="18" charset="0"/>
              </a:rPr>
              <a:t>ik</a:t>
            </a:r>
            <a:r>
              <a:rPr lang="ru-RU" sz="2400" dirty="0" err="1" smtClean="0">
                <a:latin typeface="Times New Roman" pitchFamily="18" charset="0"/>
                <a:cs typeface="Times New Roman" pitchFamily="18" charset="0"/>
              </a:rPr>
              <a:t>¯=μ</a:t>
            </a:r>
            <a:r>
              <a:rPr lang="en-US" sz="2400" baseline="-25000" dirty="0" err="1" smtClean="0">
                <a:latin typeface="Times New Roman" pitchFamily="18" charset="0"/>
                <a:cs typeface="Times New Roman" pitchFamily="18" charset="0"/>
              </a:rPr>
              <a:t>i</a:t>
            </a:r>
            <a:r>
              <a:rPr lang="ru-RU" sz="2400" dirty="0" smtClean="0">
                <a:latin typeface="Times New Roman" pitchFamily="18" charset="0"/>
                <a:cs typeface="Times New Roman" pitchFamily="18" charset="0"/>
              </a:rPr>
              <a:t>*</a:t>
            </a:r>
            <a:r>
              <a:rPr lang="en-US" sz="2400" dirty="0" err="1" smtClean="0">
                <a:latin typeface="Times New Roman" pitchFamily="18" charset="0"/>
                <a:cs typeface="Times New Roman" pitchFamily="18" charset="0"/>
              </a:rPr>
              <a:t>O</a:t>
            </a:r>
            <a:r>
              <a:rPr lang="en-US" sz="2400" baseline="-25000" dirty="0" err="1" smtClean="0">
                <a:latin typeface="Times New Roman" pitchFamily="18" charset="0"/>
                <a:cs typeface="Times New Roman" pitchFamily="18" charset="0"/>
              </a:rPr>
              <a:t>i</a:t>
            </a:r>
            <a:r>
              <a:rPr lang="ru-RU" sz="2400" dirty="0" err="1" smtClean="0">
                <a:latin typeface="Times New Roman" pitchFamily="18" charset="0"/>
                <a:cs typeface="Times New Roman" pitchFamily="18" charset="0"/>
              </a:rPr>
              <a:t>¯+μ</a:t>
            </a:r>
            <a:r>
              <a:rPr lang="en-US" sz="2400" baseline="-25000" dirty="0" smtClean="0">
                <a:latin typeface="Times New Roman" pitchFamily="18" charset="0"/>
                <a:cs typeface="Times New Roman" pitchFamily="18" charset="0"/>
              </a:rPr>
              <a:t>k</a:t>
            </a:r>
            <a:r>
              <a:rPr lang="ru-RU" sz="2400" dirty="0" smtClean="0">
                <a:latin typeface="Times New Roman" pitchFamily="18" charset="0"/>
                <a:cs typeface="Times New Roman" pitchFamily="18" charset="0"/>
              </a:rPr>
              <a:t>*</a:t>
            </a:r>
            <a:r>
              <a:rPr lang="en-US" sz="2400" dirty="0" smtClean="0">
                <a:latin typeface="Times New Roman" pitchFamily="18" charset="0"/>
                <a:cs typeface="Times New Roman" pitchFamily="18" charset="0"/>
              </a:rPr>
              <a:t>O</a:t>
            </a:r>
            <a:r>
              <a:rPr lang="en-US" sz="2400" baseline="-25000" dirty="0" smtClean="0">
                <a:latin typeface="Times New Roman" pitchFamily="18" charset="0"/>
                <a:cs typeface="Times New Roman" pitchFamily="18" charset="0"/>
              </a:rPr>
              <a:t>k</a:t>
            </a:r>
            <a:r>
              <a:rPr lang="ru-RU" sz="2400" dirty="0" smtClean="0">
                <a:latin typeface="Times New Roman" pitchFamily="18" charset="0"/>
                <a:cs typeface="Times New Roman" pitchFamily="18" charset="0"/>
              </a:rPr>
              <a:t>¯, где </a:t>
            </a:r>
            <a:r>
              <a:rPr lang="en-US" sz="2400" dirty="0" err="1" smtClean="0">
                <a:latin typeface="Times New Roman" pitchFamily="18" charset="0"/>
                <a:cs typeface="Times New Roman" pitchFamily="18" charset="0"/>
              </a:rPr>
              <a:t>O</a:t>
            </a:r>
            <a:r>
              <a:rPr lang="en-US" sz="2400" baseline="-25000" dirty="0" err="1" smtClean="0">
                <a:latin typeface="Times New Roman" pitchFamily="18" charset="0"/>
                <a:cs typeface="Times New Roman" pitchFamily="18" charset="0"/>
              </a:rPr>
              <a:t>i</a:t>
            </a:r>
            <a:r>
              <a:rPr lang="ru-RU" sz="2400" baseline="30000" dirty="0" smtClean="0">
                <a:latin typeface="Times New Roman" pitchFamily="18" charset="0"/>
                <a:cs typeface="Times New Roman" pitchFamily="18" charset="0"/>
              </a:rPr>
              <a:t>+</a:t>
            </a:r>
            <a:r>
              <a:rPr lang="ru-RU" sz="2400" dirty="0" smtClean="0">
                <a:latin typeface="Times New Roman" pitchFamily="18" charset="0"/>
                <a:cs typeface="Times New Roman" pitchFamily="18" charset="0"/>
              </a:rPr>
              <a:t> , </a:t>
            </a:r>
            <a:r>
              <a:rPr lang="en-US" sz="2400" dirty="0" err="1" smtClean="0">
                <a:latin typeface="Times New Roman" pitchFamily="18" charset="0"/>
                <a:cs typeface="Times New Roman" pitchFamily="18" charset="0"/>
              </a:rPr>
              <a:t>O</a:t>
            </a:r>
            <a:r>
              <a:rPr lang="en-US" sz="2400" baseline="-25000" dirty="0" err="1" smtClean="0">
                <a:latin typeface="Times New Roman" pitchFamily="18" charset="0"/>
                <a:cs typeface="Times New Roman" pitchFamily="18" charset="0"/>
              </a:rPr>
              <a:t>i</a:t>
            </a:r>
            <a:r>
              <a:rPr lang="ru-RU" sz="2400" baseline="30000" dirty="0" smtClean="0">
                <a:latin typeface="Times New Roman" pitchFamily="18" charset="0"/>
                <a:cs typeface="Times New Roman" pitchFamily="18" charset="0"/>
              </a:rPr>
              <a:t>0</a:t>
            </a:r>
            <a:r>
              <a:rPr lang="ru-RU" sz="2400" dirty="0" smtClean="0">
                <a:latin typeface="Times New Roman" pitchFamily="18" charset="0"/>
                <a:cs typeface="Times New Roman" pitchFamily="18" charset="0"/>
              </a:rPr>
              <a:t> и </a:t>
            </a:r>
            <a:r>
              <a:rPr lang="en-US" sz="2400" dirty="0" err="1" smtClean="0">
                <a:latin typeface="Times New Roman" pitchFamily="18" charset="0"/>
                <a:cs typeface="Times New Roman" pitchFamily="18" charset="0"/>
              </a:rPr>
              <a:t>O</a:t>
            </a:r>
            <a:r>
              <a:rPr lang="en-US" sz="2400" baseline="-25000" dirty="0" err="1" smtClean="0">
                <a:latin typeface="Times New Roman" pitchFamily="18" charset="0"/>
                <a:cs typeface="Times New Roman" pitchFamily="18" charset="0"/>
              </a:rPr>
              <a:t>i</a:t>
            </a:r>
            <a:r>
              <a:rPr lang="ru-RU" sz="2400" dirty="0" smtClean="0">
                <a:latin typeface="Times New Roman" pitchFamily="18" charset="0"/>
                <a:cs typeface="Times New Roman" pitchFamily="18" charset="0"/>
              </a:rPr>
              <a:t>- число понятий в множестве </a:t>
            </a:r>
            <a:r>
              <a:rPr lang="en-US" sz="2400" dirty="0" err="1" smtClean="0">
                <a:latin typeface="Times New Roman" pitchFamily="18" charset="0"/>
                <a:cs typeface="Times New Roman" pitchFamily="18" charset="0"/>
              </a:rPr>
              <a:t>U</a:t>
            </a:r>
            <a:r>
              <a:rPr lang="en-US" sz="2400" baseline="-25000" dirty="0" err="1" smtClean="0">
                <a:latin typeface="Times New Roman" pitchFamily="18" charset="0"/>
                <a:cs typeface="Times New Roman" pitchFamily="18" charset="0"/>
              </a:rPr>
              <a:t>i</a:t>
            </a:r>
            <a:r>
              <a:rPr lang="ru-RU" sz="2400" dirty="0" smtClean="0">
                <a:latin typeface="Times New Roman" pitchFamily="18" charset="0"/>
                <a:cs typeface="Times New Roman" pitchFamily="18" charset="0"/>
              </a:rPr>
              <a:t> (с аналогичными обозначениями для множества </a:t>
            </a:r>
            <a:r>
              <a:rPr lang="en-US" sz="2400" dirty="0" err="1" smtClean="0">
                <a:latin typeface="Times New Roman" pitchFamily="18" charset="0"/>
                <a:cs typeface="Times New Roman" pitchFamily="18" charset="0"/>
              </a:rPr>
              <a:t>U</a:t>
            </a:r>
            <a:r>
              <a:rPr lang="en-US" sz="2400" baseline="-25000" dirty="0" err="1" smtClean="0">
                <a:latin typeface="Times New Roman" pitchFamily="18" charset="0"/>
                <a:cs typeface="Times New Roman" pitchFamily="18" charset="0"/>
              </a:rPr>
              <a:t>k</a:t>
            </a:r>
            <a:r>
              <a:rPr lang="ru-RU" sz="2400" dirty="0" smtClean="0">
                <a:latin typeface="Times New Roman" pitchFamily="18" charset="0"/>
                <a:cs typeface="Times New Roman" pitchFamily="18" charset="0"/>
              </a:rPr>
              <a:t>).</a:t>
            </a:r>
          </a:p>
          <a:p>
            <a:pPr indent="0" algn="ctr">
              <a:spcBef>
                <a:spcPts val="0"/>
              </a:spcBef>
            </a:pPr>
            <a:r>
              <a:rPr lang="ru-RU" sz="2400" dirty="0" smtClean="0">
                <a:latin typeface="Times New Roman" pitchFamily="18" charset="0"/>
                <a:cs typeface="Times New Roman" pitchFamily="18" charset="0"/>
              </a:rPr>
              <a:t>Структура личности индивида </a:t>
            </a:r>
            <a:r>
              <a:rPr lang="en-US" sz="2400" dirty="0" smtClean="0">
                <a:latin typeface="Times New Roman" pitchFamily="18" charset="0"/>
                <a:cs typeface="Times New Roman" pitchFamily="18" charset="0"/>
              </a:rPr>
              <a:t>G</a:t>
            </a:r>
            <a:r>
              <a:rPr lang="ru-RU" sz="2400" baseline="-25000" dirty="0" err="1" smtClean="0">
                <a:latin typeface="Times New Roman" pitchFamily="18" charset="0"/>
                <a:cs typeface="Times New Roman" pitchFamily="18" charset="0"/>
              </a:rPr>
              <a:t>ik</a:t>
            </a:r>
            <a:r>
              <a:rPr lang="ru-RU" sz="2400" dirty="0" smtClean="0">
                <a:latin typeface="Times New Roman" pitchFamily="18" charset="0"/>
                <a:cs typeface="Times New Roman" pitchFamily="18" charset="0"/>
              </a:rPr>
              <a:t> соответствует структуре пересечения </a:t>
            </a:r>
            <a:r>
              <a:rPr lang="en-US" sz="2400" dirty="0" err="1" smtClean="0">
                <a:latin typeface="Times New Roman" pitchFamily="18" charset="0"/>
                <a:cs typeface="Times New Roman" pitchFamily="18" charset="0"/>
              </a:rPr>
              <a:t>R</a:t>
            </a:r>
            <a:r>
              <a:rPr lang="en-US" sz="2400" baseline="-25000" dirty="0" err="1" smtClean="0">
                <a:latin typeface="Times New Roman" pitchFamily="18" charset="0"/>
                <a:cs typeface="Times New Roman" pitchFamily="18" charset="0"/>
              </a:rPr>
              <a:t>ik</a:t>
            </a:r>
            <a:r>
              <a:rPr lang="ru-RU" sz="2400" dirty="0" smtClean="0">
                <a:latin typeface="Times New Roman" pitchFamily="18" charset="0"/>
                <a:cs typeface="Times New Roman" pitchFamily="18" charset="0"/>
              </a:rPr>
              <a:t> с теми изменениями, которые в нее вносят понятия </a:t>
            </a:r>
            <a:r>
              <a:rPr lang="en-US" sz="2400" dirty="0" err="1" smtClean="0">
                <a:latin typeface="Times New Roman" pitchFamily="18" charset="0"/>
                <a:cs typeface="Times New Roman" pitchFamily="18" charset="0"/>
              </a:rPr>
              <a:t>h</a:t>
            </a:r>
            <a:r>
              <a:rPr lang="en-US" sz="2400" baseline="-25000" dirty="0" err="1" smtClean="0">
                <a:latin typeface="Times New Roman" pitchFamily="18" charset="0"/>
                <a:cs typeface="Times New Roman" pitchFamily="18" charset="0"/>
              </a:rPr>
              <a:t>ji</a:t>
            </a:r>
            <a:r>
              <a:rPr lang="ru-RU" sz="2400" dirty="0" smtClean="0">
                <a:latin typeface="Times New Roman" pitchFamily="18" charset="0"/>
                <a:cs typeface="Times New Roman" pitchFamily="18" charset="0"/>
              </a:rPr>
              <a:t> и </a:t>
            </a:r>
            <a:r>
              <a:rPr lang="en-US" sz="2400" dirty="0" err="1" smtClean="0">
                <a:latin typeface="Times New Roman" pitchFamily="18" charset="0"/>
                <a:cs typeface="Times New Roman" pitchFamily="18" charset="0"/>
              </a:rPr>
              <a:t>h</a:t>
            </a:r>
            <a:r>
              <a:rPr lang="en-US" sz="2400" baseline="-25000" dirty="0" err="1" smtClean="0">
                <a:latin typeface="Times New Roman" pitchFamily="18" charset="0"/>
                <a:cs typeface="Times New Roman" pitchFamily="18" charset="0"/>
              </a:rPr>
              <a:t>jk</a:t>
            </a:r>
            <a:r>
              <a:rPr lang="ru-RU" sz="2400" dirty="0" smtClean="0">
                <a:latin typeface="Times New Roman" pitchFamily="18" charset="0"/>
                <a:cs typeface="Times New Roman" pitchFamily="18" charset="0"/>
              </a:rPr>
              <a:t> из множеств </a:t>
            </a:r>
            <a:r>
              <a:rPr lang="en-US" sz="2400" dirty="0" err="1" smtClean="0">
                <a:latin typeface="Times New Roman" pitchFamily="18" charset="0"/>
                <a:cs typeface="Times New Roman" pitchFamily="18" charset="0"/>
              </a:rPr>
              <a:t>U</a:t>
            </a:r>
            <a:r>
              <a:rPr lang="en-US" sz="2400" baseline="-25000" dirty="0" err="1" smtClean="0">
                <a:latin typeface="Times New Roman" pitchFamily="18" charset="0"/>
                <a:cs typeface="Times New Roman" pitchFamily="18" charset="0"/>
              </a:rPr>
              <a:t>i</a:t>
            </a:r>
            <a:r>
              <a:rPr lang="en-US" sz="2400" dirty="0" smtClean="0">
                <a:latin typeface="Times New Roman" pitchFamily="18" charset="0"/>
                <a:cs typeface="Times New Roman" pitchFamily="18" charset="0"/>
              </a:rPr>
              <a:t> </a:t>
            </a:r>
            <a:r>
              <a:rPr lang="ru-RU" sz="2400" dirty="0" smtClean="0">
                <a:latin typeface="Times New Roman" pitchFamily="18" charset="0"/>
                <a:cs typeface="Times New Roman" pitchFamily="18" charset="0"/>
              </a:rPr>
              <a:t>и </a:t>
            </a:r>
            <a:r>
              <a:rPr lang="en-US" sz="2400" dirty="0" err="1" smtClean="0">
                <a:latin typeface="Times New Roman" pitchFamily="18" charset="0"/>
                <a:cs typeface="Times New Roman" pitchFamily="18" charset="0"/>
              </a:rPr>
              <a:t>U</a:t>
            </a:r>
            <a:r>
              <a:rPr lang="en-US" sz="2400" baseline="-25000" dirty="0" err="1" smtClean="0">
                <a:latin typeface="Times New Roman" pitchFamily="18" charset="0"/>
                <a:cs typeface="Times New Roman" pitchFamily="18" charset="0"/>
              </a:rPr>
              <a:t>k</a:t>
            </a:r>
            <a:r>
              <a:rPr lang="ru-RU" sz="2400" dirty="0" smtClean="0">
                <a:latin typeface="Times New Roman" pitchFamily="18" charset="0"/>
                <a:cs typeface="Times New Roman" pitchFamily="18" charset="0"/>
              </a:rPr>
              <a:t>.</a:t>
            </a:r>
          </a:p>
          <a:p>
            <a:endParaRPr lang="ru-RU" dirty="0"/>
          </a:p>
        </p:txBody>
      </p:sp>
      <p:sp>
        <p:nvSpPr>
          <p:cNvPr id="4" name="Скругленный прямоугольник 3"/>
          <p:cNvSpPr/>
          <p:nvPr/>
        </p:nvSpPr>
        <p:spPr>
          <a:xfrm>
            <a:off x="323528" y="1124744"/>
            <a:ext cx="8640960" cy="5472608"/>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5" name="Номер слайда 4"/>
          <p:cNvSpPr>
            <a:spLocks noGrp="1"/>
          </p:cNvSpPr>
          <p:nvPr>
            <p:ph type="sldNum" sz="quarter" idx="12"/>
          </p:nvPr>
        </p:nvSpPr>
        <p:spPr/>
        <p:txBody>
          <a:bodyPr/>
          <a:lstStyle/>
          <a:p>
            <a:fld id="{A28E3E64-D415-483F-B0AD-D304A1962B41}" type="slidenum">
              <a:rPr lang="ru-RU" smtClean="0"/>
              <a:pPr/>
              <a:t>14</a:t>
            </a:fld>
            <a:endParaRPr lang="ru-RU"/>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800" dirty="0" smtClean="0">
                <a:latin typeface="Times New Roman" pitchFamily="18" charset="0"/>
                <a:cs typeface="Times New Roman" pitchFamily="18" charset="0"/>
              </a:rPr>
              <a:t>Способы расчета уровня социальной активности </a:t>
            </a:r>
            <a:r>
              <a:rPr lang="ru-RU" sz="2800" dirty="0" err="1" smtClean="0">
                <a:latin typeface="Times New Roman" pitchFamily="18" charset="0"/>
                <a:cs typeface="Times New Roman" pitchFamily="18" charset="0"/>
              </a:rPr>
              <a:t>α</a:t>
            </a:r>
            <a:r>
              <a:rPr lang="en-US" sz="2800" baseline="-25000" dirty="0" err="1" smtClean="0">
                <a:latin typeface="Times New Roman" pitchFamily="18" charset="0"/>
                <a:cs typeface="Times New Roman" pitchFamily="18" charset="0"/>
              </a:rPr>
              <a:t>i</a:t>
            </a:r>
            <a:r>
              <a:rPr lang="ru-RU" sz="2800" baseline="-25000" dirty="0" err="1" smtClean="0">
                <a:latin typeface="Times New Roman" pitchFamily="18" charset="0"/>
                <a:cs typeface="Times New Roman" pitchFamily="18" charset="0"/>
              </a:rPr>
              <a:t>k</a:t>
            </a:r>
            <a:r>
              <a:rPr lang="ru-RU" sz="2800" dirty="0" smtClean="0">
                <a:latin typeface="Times New Roman" pitchFamily="18" charset="0"/>
                <a:cs typeface="Times New Roman" pitchFamily="18" charset="0"/>
              </a:rPr>
              <a:t> индивида </a:t>
            </a:r>
            <a:r>
              <a:rPr lang="en-US" sz="2800" dirty="0" smtClean="0">
                <a:latin typeface="Times New Roman" pitchFamily="18" charset="0"/>
                <a:cs typeface="Times New Roman" pitchFamily="18" charset="0"/>
              </a:rPr>
              <a:t>G</a:t>
            </a:r>
            <a:r>
              <a:rPr lang="ru-RU" sz="2800" baseline="-25000" dirty="0" err="1" smtClean="0">
                <a:latin typeface="Times New Roman" pitchFamily="18" charset="0"/>
                <a:cs typeface="Times New Roman" pitchFamily="18" charset="0"/>
              </a:rPr>
              <a:t>ik</a:t>
            </a:r>
            <a:r>
              <a:rPr lang="ru-RU" sz="2800" dirty="0" smtClean="0">
                <a:latin typeface="Times New Roman" pitchFamily="18" charset="0"/>
                <a:cs typeface="Times New Roman" pitchFamily="18" charset="0"/>
              </a:rPr>
              <a:t> .</a:t>
            </a:r>
            <a:endParaRPr lang="ru-RU" sz="2800" dirty="0"/>
          </a:p>
        </p:txBody>
      </p:sp>
      <p:sp>
        <p:nvSpPr>
          <p:cNvPr id="3" name="Содержимое 2"/>
          <p:cNvSpPr>
            <a:spLocks noGrp="1"/>
          </p:cNvSpPr>
          <p:nvPr>
            <p:ph idx="1"/>
          </p:nvPr>
        </p:nvSpPr>
        <p:spPr>
          <a:xfrm>
            <a:off x="457200" y="1628800"/>
            <a:ext cx="8229600" cy="4896544"/>
          </a:xfrm>
        </p:spPr>
        <p:txBody>
          <a:bodyPr>
            <a:noAutofit/>
          </a:bodyPr>
          <a:lstStyle/>
          <a:p>
            <a:pPr lvl="0" algn="ctr"/>
            <a:r>
              <a:rPr lang="ru-RU" sz="2400" dirty="0" smtClean="0">
                <a:latin typeface="Times New Roman" pitchFamily="18" charset="0"/>
                <a:cs typeface="Times New Roman" pitchFamily="18" charset="0"/>
              </a:rPr>
              <a:t>1. Индивиду </a:t>
            </a:r>
            <a:r>
              <a:rPr lang="en-US" sz="2400" dirty="0" smtClean="0">
                <a:latin typeface="Times New Roman" pitchFamily="18" charset="0"/>
                <a:cs typeface="Times New Roman" pitchFamily="18" charset="0"/>
              </a:rPr>
              <a:t>G</a:t>
            </a:r>
            <a:r>
              <a:rPr lang="en-US" sz="2400" baseline="-25000" dirty="0" smtClean="0">
                <a:latin typeface="Times New Roman" pitchFamily="18" charset="0"/>
                <a:cs typeface="Times New Roman" pitchFamily="18" charset="0"/>
              </a:rPr>
              <a:t>ik</a:t>
            </a:r>
            <a:r>
              <a:rPr lang="ru-RU" sz="2400" dirty="0" smtClean="0">
                <a:latin typeface="Times New Roman" pitchFamily="18" charset="0"/>
                <a:cs typeface="Times New Roman" pitchFamily="18" charset="0"/>
              </a:rPr>
              <a:t> присваивается значение социальной активности </a:t>
            </a:r>
            <a:r>
              <a:rPr lang="ru-RU" sz="2400" dirty="0" err="1" smtClean="0">
                <a:latin typeface="Times New Roman" pitchFamily="18" charset="0"/>
                <a:cs typeface="Times New Roman" pitchFamily="18" charset="0"/>
              </a:rPr>
              <a:t>α</a:t>
            </a:r>
            <a:r>
              <a:rPr lang="en-US" sz="2400" baseline="-25000" dirty="0" err="1" smtClean="0">
                <a:latin typeface="Times New Roman" pitchFamily="18" charset="0"/>
                <a:cs typeface="Times New Roman" pitchFamily="18" charset="0"/>
              </a:rPr>
              <a:t>ik</a:t>
            </a:r>
            <a:r>
              <a:rPr lang="ru-RU" sz="2400" dirty="0" smtClean="0">
                <a:latin typeface="Times New Roman" pitchFamily="18" charset="0"/>
                <a:cs typeface="Times New Roman" pitchFamily="18" charset="0"/>
              </a:rPr>
              <a:t>=</a:t>
            </a:r>
            <a:r>
              <a:rPr lang="en-US" sz="2400" dirty="0" smtClean="0">
                <a:latin typeface="Times New Roman" pitchFamily="18" charset="0"/>
                <a:cs typeface="Times New Roman" pitchFamily="18" charset="0"/>
              </a:rPr>
              <a:t>max</a:t>
            </a:r>
            <a:r>
              <a:rPr lang="ru-RU" sz="2400" dirty="0" err="1" smtClean="0">
                <a:latin typeface="Times New Roman" pitchFamily="18" charset="0"/>
                <a:cs typeface="Times New Roman" pitchFamily="18" charset="0"/>
              </a:rPr>
              <a:t>{α</a:t>
            </a:r>
            <a:r>
              <a:rPr lang="en-US" sz="2400" baseline="-25000" dirty="0" err="1" smtClean="0">
                <a:latin typeface="Times New Roman" pitchFamily="18" charset="0"/>
                <a:cs typeface="Times New Roman" pitchFamily="18" charset="0"/>
              </a:rPr>
              <a:t>i</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α</a:t>
            </a:r>
            <a:r>
              <a:rPr lang="en-US" sz="2400" baseline="-25000" dirty="0" smtClean="0">
                <a:latin typeface="Times New Roman" pitchFamily="18" charset="0"/>
                <a:cs typeface="Times New Roman" pitchFamily="18" charset="0"/>
              </a:rPr>
              <a:t>k</a:t>
            </a:r>
            <a:r>
              <a:rPr lang="ru-RU" sz="2400" dirty="0" smtClean="0">
                <a:latin typeface="Times New Roman" pitchFamily="18" charset="0"/>
                <a:cs typeface="Times New Roman" pitchFamily="18" charset="0"/>
              </a:rPr>
              <a:t>}.</a:t>
            </a:r>
          </a:p>
          <a:p>
            <a:pPr lvl="0" algn="ctr"/>
            <a:r>
              <a:rPr lang="ru-RU" sz="2400" dirty="0" smtClean="0">
                <a:latin typeface="Times New Roman" pitchFamily="18" charset="0"/>
                <a:cs typeface="Times New Roman" pitchFamily="18" charset="0"/>
              </a:rPr>
              <a:t>2. Индивиду </a:t>
            </a:r>
            <a:r>
              <a:rPr lang="en-US" sz="2400" dirty="0" smtClean="0">
                <a:latin typeface="Times New Roman" pitchFamily="18" charset="0"/>
                <a:cs typeface="Times New Roman" pitchFamily="18" charset="0"/>
              </a:rPr>
              <a:t>G</a:t>
            </a:r>
            <a:r>
              <a:rPr lang="en-US" sz="2400" baseline="-25000" dirty="0" smtClean="0">
                <a:latin typeface="Times New Roman" pitchFamily="18" charset="0"/>
                <a:cs typeface="Times New Roman" pitchFamily="18" charset="0"/>
              </a:rPr>
              <a:t>ik</a:t>
            </a:r>
            <a:r>
              <a:rPr lang="ru-RU" sz="2400" dirty="0" smtClean="0">
                <a:latin typeface="Times New Roman" pitchFamily="18" charset="0"/>
                <a:cs typeface="Times New Roman" pitchFamily="18" charset="0"/>
              </a:rPr>
              <a:t> присваивается значение социальной активности, равное среднему значению величин </a:t>
            </a:r>
            <a:r>
              <a:rPr lang="ru-RU" sz="2400" dirty="0" err="1" smtClean="0">
                <a:latin typeface="Times New Roman" pitchFamily="18" charset="0"/>
                <a:cs typeface="Times New Roman" pitchFamily="18" charset="0"/>
              </a:rPr>
              <a:t>α</a:t>
            </a:r>
            <a:r>
              <a:rPr lang="en-US" sz="2400" baseline="-25000" dirty="0" err="1" smtClean="0">
                <a:latin typeface="Times New Roman" pitchFamily="18" charset="0"/>
                <a:cs typeface="Times New Roman" pitchFamily="18" charset="0"/>
              </a:rPr>
              <a:t>i</a:t>
            </a:r>
            <a:r>
              <a:rPr lang="en-US" sz="2400" baseline="-25000" dirty="0" smtClean="0">
                <a:latin typeface="Times New Roman" pitchFamily="18" charset="0"/>
                <a:cs typeface="Times New Roman" pitchFamily="18" charset="0"/>
              </a:rPr>
              <a:t> </a:t>
            </a:r>
            <a:r>
              <a:rPr lang="ru-RU" sz="2400" dirty="0" smtClean="0">
                <a:latin typeface="Times New Roman" pitchFamily="18" charset="0"/>
                <a:cs typeface="Times New Roman" pitchFamily="18" charset="0"/>
              </a:rPr>
              <a:t>и </a:t>
            </a:r>
            <a:r>
              <a:rPr lang="ru-RU" sz="2400" dirty="0" err="1" smtClean="0">
                <a:latin typeface="Times New Roman" pitchFamily="18" charset="0"/>
                <a:cs typeface="Times New Roman" pitchFamily="18" charset="0"/>
              </a:rPr>
              <a:t>α</a:t>
            </a:r>
            <a:r>
              <a:rPr lang="en-US" sz="2400" baseline="-25000" dirty="0" smtClean="0">
                <a:latin typeface="Times New Roman" pitchFamily="18" charset="0"/>
                <a:cs typeface="Times New Roman" pitchFamily="18" charset="0"/>
              </a:rPr>
              <a:t>k</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α</a:t>
            </a:r>
            <a:r>
              <a:rPr lang="en-US" sz="2400" baseline="-25000" dirty="0" err="1" smtClean="0">
                <a:latin typeface="Times New Roman" pitchFamily="18" charset="0"/>
                <a:cs typeface="Times New Roman" pitchFamily="18" charset="0"/>
              </a:rPr>
              <a:t>ik</a:t>
            </a:r>
            <a:r>
              <a:rPr lang="ru-RU" sz="2400" dirty="0" smtClean="0">
                <a:latin typeface="Times New Roman" pitchFamily="18" charset="0"/>
                <a:cs typeface="Times New Roman" pitchFamily="18" charset="0"/>
              </a:rPr>
              <a:t>=</a:t>
            </a:r>
            <a:r>
              <a:rPr lang="ru-RU" sz="2400" dirty="0" err="1" smtClean="0">
                <a:latin typeface="Times New Roman" pitchFamily="18" charset="0"/>
                <a:cs typeface="Times New Roman" pitchFamily="18" charset="0"/>
              </a:rPr>
              <a:t>(α</a:t>
            </a:r>
            <a:r>
              <a:rPr lang="en-US" sz="2400" baseline="-25000" dirty="0" err="1" smtClean="0">
                <a:latin typeface="Times New Roman" pitchFamily="18" charset="0"/>
                <a:cs typeface="Times New Roman" pitchFamily="18" charset="0"/>
              </a:rPr>
              <a:t>i</a:t>
            </a:r>
            <a:r>
              <a:rPr lang="ru-RU" sz="2400" dirty="0" err="1" smtClean="0">
                <a:latin typeface="Times New Roman" pitchFamily="18" charset="0"/>
                <a:cs typeface="Times New Roman" pitchFamily="18" charset="0"/>
              </a:rPr>
              <a:t>+α</a:t>
            </a:r>
            <a:r>
              <a:rPr lang="en-US" sz="2400" baseline="-25000" dirty="0" smtClean="0">
                <a:latin typeface="Times New Roman" pitchFamily="18" charset="0"/>
                <a:cs typeface="Times New Roman" pitchFamily="18" charset="0"/>
              </a:rPr>
              <a:t>k</a:t>
            </a:r>
            <a:r>
              <a:rPr lang="ru-RU" sz="2400" dirty="0" smtClean="0">
                <a:latin typeface="Times New Roman" pitchFamily="18" charset="0"/>
                <a:cs typeface="Times New Roman" pitchFamily="18" charset="0"/>
              </a:rPr>
              <a:t>)/2. </a:t>
            </a:r>
          </a:p>
          <a:p>
            <a:pPr algn="ctr"/>
            <a:r>
              <a:rPr lang="ru-RU" sz="2400" dirty="0" smtClean="0">
                <a:latin typeface="Times New Roman" pitchFamily="18" charset="0"/>
                <a:cs typeface="Times New Roman" pitchFamily="18" charset="0"/>
              </a:rPr>
              <a:t>3. Естественно предположить, что при взаимодействии двух близких друг другу по структуре личности индивидов может возникнуть так называемый “синергетический” эффект, в результате чего социальная активность индивида </a:t>
            </a:r>
            <a:r>
              <a:rPr lang="en-US" sz="2400" dirty="0" smtClean="0">
                <a:latin typeface="Times New Roman" pitchFamily="18" charset="0"/>
                <a:cs typeface="Times New Roman" pitchFamily="18" charset="0"/>
              </a:rPr>
              <a:t>G</a:t>
            </a:r>
            <a:r>
              <a:rPr lang="en-US" sz="2400" baseline="-25000" dirty="0" smtClean="0">
                <a:latin typeface="Times New Roman" pitchFamily="18" charset="0"/>
                <a:cs typeface="Times New Roman" pitchFamily="18" charset="0"/>
              </a:rPr>
              <a:t>ik</a:t>
            </a:r>
            <a:r>
              <a:rPr lang="ru-RU" sz="2400" dirty="0" smtClean="0">
                <a:latin typeface="Times New Roman" pitchFamily="18" charset="0"/>
                <a:cs typeface="Times New Roman" pitchFamily="18" charset="0"/>
              </a:rPr>
              <a:t> окажется выше, чем </a:t>
            </a:r>
            <a:r>
              <a:rPr lang="en-US" sz="2400" dirty="0" smtClean="0">
                <a:latin typeface="Times New Roman" pitchFamily="18" charset="0"/>
                <a:cs typeface="Times New Roman" pitchFamily="18" charset="0"/>
              </a:rPr>
              <a:t>max</a:t>
            </a:r>
            <a:r>
              <a:rPr lang="ru-RU" sz="2400" dirty="0" err="1" smtClean="0">
                <a:latin typeface="Times New Roman" pitchFamily="18" charset="0"/>
                <a:cs typeface="Times New Roman" pitchFamily="18" charset="0"/>
              </a:rPr>
              <a:t>{α</a:t>
            </a:r>
            <a:r>
              <a:rPr lang="en-US" sz="2400" baseline="-25000" dirty="0" err="1" smtClean="0">
                <a:latin typeface="Times New Roman" pitchFamily="18" charset="0"/>
                <a:cs typeface="Times New Roman" pitchFamily="18" charset="0"/>
              </a:rPr>
              <a:t>i</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α</a:t>
            </a:r>
            <a:r>
              <a:rPr lang="en-US" sz="2400" baseline="-25000" dirty="0" smtClean="0">
                <a:latin typeface="Times New Roman" pitchFamily="18" charset="0"/>
                <a:cs typeface="Times New Roman" pitchFamily="18" charset="0"/>
              </a:rPr>
              <a:t>k</a:t>
            </a:r>
            <a:r>
              <a:rPr lang="ru-RU" sz="2400" dirty="0" smtClean="0">
                <a:latin typeface="Times New Roman" pitchFamily="18" charset="0"/>
                <a:cs typeface="Times New Roman" pitchFamily="18" charset="0"/>
              </a:rPr>
              <a:t>}. В данном случае для расчета величины </a:t>
            </a:r>
            <a:r>
              <a:rPr lang="ru-RU" sz="2400" dirty="0" err="1" smtClean="0">
                <a:latin typeface="Times New Roman" pitchFamily="18" charset="0"/>
                <a:cs typeface="Times New Roman" pitchFamily="18" charset="0"/>
              </a:rPr>
              <a:t>α</a:t>
            </a:r>
            <a:r>
              <a:rPr lang="en-US" sz="2400" baseline="-25000" dirty="0" err="1" smtClean="0">
                <a:latin typeface="Times New Roman" pitchFamily="18" charset="0"/>
                <a:cs typeface="Times New Roman" pitchFamily="18" charset="0"/>
              </a:rPr>
              <a:t>ik</a:t>
            </a:r>
            <a:r>
              <a:rPr lang="ru-RU" sz="2400" dirty="0" smtClean="0">
                <a:latin typeface="Times New Roman" pitchFamily="18" charset="0"/>
                <a:cs typeface="Times New Roman" pitchFamily="18" charset="0"/>
              </a:rPr>
              <a:t> можно предложить следующую формулу: </a:t>
            </a:r>
            <a:r>
              <a:rPr lang="ru-RU" sz="2400" dirty="0" err="1" smtClean="0">
                <a:latin typeface="Times New Roman" pitchFamily="18" charset="0"/>
                <a:cs typeface="Times New Roman" pitchFamily="18" charset="0"/>
              </a:rPr>
              <a:t>α</a:t>
            </a:r>
            <a:r>
              <a:rPr lang="en-US" sz="2400" baseline="-25000" dirty="0" err="1" smtClean="0">
                <a:latin typeface="Times New Roman" pitchFamily="18" charset="0"/>
                <a:cs typeface="Times New Roman" pitchFamily="18" charset="0"/>
              </a:rPr>
              <a:t>ik</a:t>
            </a:r>
            <a:r>
              <a:rPr lang="ru-RU" sz="2400" dirty="0" smtClean="0">
                <a:latin typeface="Times New Roman" pitchFamily="18" charset="0"/>
                <a:cs typeface="Times New Roman" pitchFamily="18" charset="0"/>
              </a:rPr>
              <a:t>=</a:t>
            </a:r>
            <a:r>
              <a:rPr lang="ru-RU" sz="2400" dirty="0" err="1" smtClean="0">
                <a:latin typeface="Times New Roman" pitchFamily="18" charset="0"/>
                <a:cs typeface="Times New Roman" pitchFamily="18" charset="0"/>
              </a:rPr>
              <a:t>(α</a:t>
            </a:r>
            <a:r>
              <a:rPr lang="en-US" sz="2400" baseline="-25000" dirty="0" err="1" smtClean="0">
                <a:latin typeface="Times New Roman" pitchFamily="18" charset="0"/>
                <a:cs typeface="Times New Roman" pitchFamily="18" charset="0"/>
              </a:rPr>
              <a:t>i</a:t>
            </a:r>
            <a:r>
              <a:rPr lang="ru-RU" sz="2400" baseline="30000" dirty="0" err="1" smtClean="0">
                <a:latin typeface="Times New Roman" pitchFamily="18" charset="0"/>
                <a:cs typeface="Times New Roman" pitchFamily="18" charset="0"/>
              </a:rPr>
              <a:t>2</a:t>
            </a:r>
            <a:r>
              <a:rPr lang="ru-RU" sz="2400" dirty="0" err="1" smtClean="0">
                <a:latin typeface="Times New Roman" pitchFamily="18" charset="0"/>
                <a:cs typeface="Times New Roman" pitchFamily="18" charset="0"/>
              </a:rPr>
              <a:t>+α</a:t>
            </a:r>
            <a:r>
              <a:rPr lang="en-US" sz="2400" baseline="-25000" dirty="0" smtClean="0">
                <a:latin typeface="Times New Roman" pitchFamily="18" charset="0"/>
                <a:cs typeface="Times New Roman" pitchFamily="18" charset="0"/>
              </a:rPr>
              <a:t>k</a:t>
            </a:r>
            <a:r>
              <a:rPr lang="ru-RU" sz="2400" baseline="30000" dirty="0" smtClean="0">
                <a:latin typeface="Times New Roman" pitchFamily="18" charset="0"/>
                <a:cs typeface="Times New Roman" pitchFamily="18" charset="0"/>
              </a:rPr>
              <a:t>2</a:t>
            </a:r>
            <a:r>
              <a:rPr lang="ru-RU" sz="2400" dirty="0" smtClean="0">
                <a:latin typeface="Times New Roman" pitchFamily="18" charset="0"/>
                <a:cs typeface="Times New Roman" pitchFamily="18" charset="0"/>
              </a:rPr>
              <a:t>)</a:t>
            </a:r>
            <a:r>
              <a:rPr lang="ru-RU" sz="2400" baseline="30000" dirty="0" smtClean="0">
                <a:latin typeface="Times New Roman" pitchFamily="18" charset="0"/>
                <a:cs typeface="Times New Roman" pitchFamily="18" charset="0"/>
              </a:rPr>
              <a:t>0,5</a:t>
            </a:r>
            <a:endParaRPr lang="ru-RU" sz="2400" dirty="0">
              <a:latin typeface="Times New Roman" pitchFamily="18" charset="0"/>
              <a:cs typeface="Times New Roman" pitchFamily="18" charset="0"/>
            </a:endParaRPr>
          </a:p>
        </p:txBody>
      </p:sp>
      <p:sp>
        <p:nvSpPr>
          <p:cNvPr id="4" name="Скругленный прямоугольник 3"/>
          <p:cNvSpPr/>
          <p:nvPr/>
        </p:nvSpPr>
        <p:spPr>
          <a:xfrm>
            <a:off x="611560" y="1484784"/>
            <a:ext cx="8208912" cy="4896544"/>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5" name="Номер слайда 4"/>
          <p:cNvSpPr>
            <a:spLocks noGrp="1"/>
          </p:cNvSpPr>
          <p:nvPr>
            <p:ph type="sldNum" sz="quarter" idx="12"/>
          </p:nvPr>
        </p:nvSpPr>
        <p:spPr/>
        <p:txBody>
          <a:bodyPr/>
          <a:lstStyle/>
          <a:p>
            <a:fld id="{A28E3E64-D415-483F-B0AD-D304A1962B41}" type="slidenum">
              <a:rPr lang="ru-RU" smtClean="0"/>
              <a:pPr/>
              <a:t>15</a:t>
            </a:fld>
            <a:endParaRPr lang="ru-RU"/>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706090"/>
          </a:xfrm>
        </p:spPr>
        <p:txBody>
          <a:bodyPr>
            <a:normAutofit/>
          </a:bodyPr>
          <a:lstStyle/>
          <a:p>
            <a:r>
              <a:rPr lang="ru-RU" sz="2800" dirty="0" smtClean="0">
                <a:latin typeface="Times New Roman" pitchFamily="18" charset="0"/>
                <a:cs typeface="Times New Roman" pitchFamily="18" charset="0"/>
              </a:rPr>
              <a:t>Процедура формирования групп индивидов.</a:t>
            </a:r>
            <a:endParaRPr lang="ru-RU" sz="2800" dirty="0">
              <a:latin typeface="Times New Roman" pitchFamily="18" charset="0"/>
              <a:cs typeface="Times New Roman" pitchFamily="18" charset="0"/>
            </a:endParaRPr>
          </a:p>
        </p:txBody>
      </p:sp>
      <p:sp>
        <p:nvSpPr>
          <p:cNvPr id="3" name="Содержимое 2"/>
          <p:cNvSpPr>
            <a:spLocks noGrp="1"/>
          </p:cNvSpPr>
          <p:nvPr>
            <p:ph idx="1"/>
          </p:nvPr>
        </p:nvSpPr>
        <p:spPr>
          <a:xfrm>
            <a:off x="251520" y="1268760"/>
            <a:ext cx="8568952" cy="5256584"/>
          </a:xfrm>
        </p:spPr>
        <p:txBody>
          <a:bodyPr>
            <a:noAutofit/>
          </a:bodyPr>
          <a:lstStyle/>
          <a:p>
            <a:pPr algn="ctr">
              <a:spcBef>
                <a:spcPts val="0"/>
              </a:spcBef>
            </a:pPr>
            <a:r>
              <a:rPr lang="ru-RU" sz="2400" dirty="0" smtClean="0">
                <a:latin typeface="Times New Roman" pitchFamily="18" charset="0"/>
                <a:cs typeface="Times New Roman" pitchFamily="18" charset="0"/>
              </a:rPr>
              <a:t>Такого типа задачи решаются с помощью различных</a:t>
            </a:r>
          </a:p>
          <a:p>
            <a:pPr algn="ctr">
              <a:spcBef>
                <a:spcPts val="0"/>
              </a:spcBef>
            </a:pPr>
            <a:r>
              <a:rPr lang="ru-RU" sz="2400" dirty="0" smtClean="0">
                <a:latin typeface="Times New Roman" pitchFamily="18" charset="0"/>
                <a:cs typeface="Times New Roman" pitchFamily="18" charset="0"/>
              </a:rPr>
              <a:t> методов кластеризации, среди которых наиболее подходящим способом является в данном случае иерархический кластер-анализ.</a:t>
            </a:r>
          </a:p>
          <a:p>
            <a:pPr algn="ctr">
              <a:spcBef>
                <a:spcPts val="0"/>
              </a:spcBef>
            </a:pPr>
            <a:r>
              <a:rPr lang="ru-RU" sz="2400" dirty="0" smtClean="0">
                <a:latin typeface="Times New Roman" pitchFamily="18" charset="0"/>
                <a:cs typeface="Times New Roman" pitchFamily="18" charset="0"/>
              </a:rPr>
              <a:t>Принцип работы этого алгоритма заключается в последовательном объединении таких пар объектов, для которых на данном очередном его шаге величина близости максимальна среди всех остальных пар объектов. При этом окончание соответствующего расчета может быть произведено на любом его шаге, в зависимости от тех или иных представлений исследователя о количестве кластеров, или их наполненности, или на основании каких-то других содержательных концепций.</a:t>
            </a:r>
          </a:p>
        </p:txBody>
      </p:sp>
      <p:sp>
        <p:nvSpPr>
          <p:cNvPr id="4" name="Скругленный прямоугольник 3"/>
          <p:cNvSpPr/>
          <p:nvPr/>
        </p:nvSpPr>
        <p:spPr>
          <a:xfrm>
            <a:off x="539552" y="1124744"/>
            <a:ext cx="8208912" cy="5184576"/>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5" name="Номер слайда 4"/>
          <p:cNvSpPr>
            <a:spLocks noGrp="1"/>
          </p:cNvSpPr>
          <p:nvPr>
            <p:ph type="sldNum" sz="quarter" idx="12"/>
          </p:nvPr>
        </p:nvSpPr>
        <p:spPr/>
        <p:txBody>
          <a:bodyPr/>
          <a:lstStyle/>
          <a:p>
            <a:fld id="{A28E3E64-D415-483F-B0AD-D304A1962B41}" type="slidenum">
              <a:rPr lang="ru-RU" smtClean="0"/>
              <a:pPr/>
              <a:t>16</a:t>
            </a:fld>
            <a:endParaRPr lang="ru-RU"/>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62074"/>
          </a:xfrm>
        </p:spPr>
        <p:txBody>
          <a:bodyPr>
            <a:noAutofit/>
          </a:bodyPr>
          <a:lstStyle/>
          <a:p>
            <a:r>
              <a:rPr lang="ru-RU" sz="2200" dirty="0">
                <a:latin typeface="Times New Roman" pitchFamily="18" charset="0"/>
                <a:cs typeface="Times New Roman" pitchFamily="18" charset="0"/>
              </a:rPr>
              <a:t>Типы взаимоотношений между индивидами </a:t>
            </a:r>
            <a:r>
              <a:rPr lang="en-US" sz="2200" dirty="0">
                <a:latin typeface="Times New Roman" pitchFamily="18" charset="0"/>
                <a:cs typeface="Times New Roman" pitchFamily="18" charset="0"/>
              </a:rPr>
              <a:t>S</a:t>
            </a:r>
            <a:r>
              <a:rPr lang="en-US" sz="2200" baseline="-25000" dirty="0">
                <a:latin typeface="Times New Roman" pitchFamily="18" charset="0"/>
                <a:cs typeface="Times New Roman" pitchFamily="18" charset="0"/>
              </a:rPr>
              <a:t>i</a:t>
            </a:r>
            <a:r>
              <a:rPr lang="ru-RU" sz="2200" dirty="0">
                <a:latin typeface="Times New Roman" pitchFamily="18" charset="0"/>
                <a:cs typeface="Times New Roman" pitchFamily="18" charset="0"/>
              </a:rPr>
              <a:t> и </a:t>
            </a:r>
            <a:r>
              <a:rPr lang="en-US" sz="2200" dirty="0" err="1">
                <a:latin typeface="Times New Roman" pitchFamily="18" charset="0"/>
                <a:cs typeface="Times New Roman" pitchFamily="18" charset="0"/>
              </a:rPr>
              <a:t>S</a:t>
            </a:r>
            <a:r>
              <a:rPr lang="en-US" sz="2200" baseline="-25000" dirty="0" err="1">
                <a:latin typeface="Times New Roman" pitchFamily="18" charset="0"/>
                <a:cs typeface="Times New Roman" pitchFamily="18" charset="0"/>
              </a:rPr>
              <a:t>k</a:t>
            </a:r>
            <a:r>
              <a:rPr lang="en-US" sz="2200" dirty="0">
                <a:latin typeface="Times New Roman" pitchFamily="18" charset="0"/>
                <a:cs typeface="Times New Roman" pitchFamily="18" charset="0"/>
              </a:rPr>
              <a:t> </a:t>
            </a:r>
            <a:r>
              <a:rPr lang="ru-RU" sz="2200" dirty="0">
                <a:latin typeface="Times New Roman" pitchFamily="18" charset="0"/>
                <a:cs typeface="Times New Roman" pitchFamily="18" charset="0"/>
              </a:rPr>
              <a:t>по уровню социальной активности </a:t>
            </a:r>
            <a:r>
              <a:rPr lang="ru-RU" sz="2200" dirty="0" smtClean="0">
                <a:latin typeface="Times New Roman" pitchFamily="18" charset="0"/>
                <a:cs typeface="Times New Roman" pitchFamily="18" charset="0"/>
              </a:rPr>
              <a:t>и </a:t>
            </a:r>
            <a:r>
              <a:rPr lang="ru-RU" sz="2200" dirty="0">
                <a:latin typeface="Times New Roman" pitchFamily="18" charset="0"/>
                <a:cs typeface="Times New Roman" pitchFamily="18" charset="0"/>
              </a:rPr>
              <a:t>доле пересечения </a:t>
            </a:r>
            <a:r>
              <a:rPr lang="en-US" sz="2200" dirty="0" err="1">
                <a:latin typeface="Times New Roman" pitchFamily="18" charset="0"/>
                <a:cs typeface="Times New Roman" pitchFamily="18" charset="0"/>
              </a:rPr>
              <a:t>R</a:t>
            </a:r>
            <a:r>
              <a:rPr lang="en-US" sz="2200" baseline="-25000" dirty="0" err="1">
                <a:latin typeface="Times New Roman" pitchFamily="18" charset="0"/>
                <a:cs typeface="Times New Roman" pitchFamily="18" charset="0"/>
              </a:rPr>
              <a:t>ik</a:t>
            </a:r>
            <a:r>
              <a:rPr lang="ru-RU" sz="2200" dirty="0">
                <a:latin typeface="Times New Roman" pitchFamily="18" charset="0"/>
                <a:cs typeface="Times New Roman" pitchFamily="18" charset="0"/>
              </a:rPr>
              <a:t> в их </a:t>
            </a:r>
            <a:r>
              <a:rPr lang="ru-RU" sz="2200" dirty="0" smtClean="0">
                <a:latin typeface="Times New Roman" pitchFamily="18" charset="0"/>
                <a:cs typeface="Times New Roman" pitchFamily="18" charset="0"/>
              </a:rPr>
              <a:t>тезаурусах.</a:t>
            </a:r>
            <a:endParaRPr lang="ru-RU" sz="2200" dirty="0">
              <a:latin typeface="Times New Roman" pitchFamily="18" charset="0"/>
              <a:cs typeface="Times New Roman" pitchFamily="18" charset="0"/>
            </a:endParaRPr>
          </a:p>
        </p:txBody>
      </p:sp>
      <p:graphicFrame>
        <p:nvGraphicFramePr>
          <p:cNvPr id="5" name="Содержимое 4"/>
          <p:cNvGraphicFramePr>
            <a:graphicFrameLocks noGrp="1"/>
          </p:cNvGraphicFramePr>
          <p:nvPr>
            <p:ph idx="1"/>
          </p:nvPr>
        </p:nvGraphicFramePr>
        <p:xfrm>
          <a:off x="457200" y="981071"/>
          <a:ext cx="8229599" cy="5640345"/>
        </p:xfrm>
        <a:graphic>
          <a:graphicData uri="http://schemas.openxmlformats.org/drawingml/2006/table">
            <a:tbl>
              <a:tblPr firstRow="1" bandRow="1">
                <a:tableStyleId>{5C22544A-7EE6-4342-B048-85BDC9FD1C3A}</a:tableStyleId>
              </a:tblPr>
              <a:tblGrid>
                <a:gridCol w="370384"/>
                <a:gridCol w="432048"/>
                <a:gridCol w="504056"/>
                <a:gridCol w="2016224"/>
                <a:gridCol w="1584176"/>
                <a:gridCol w="1800200"/>
                <a:gridCol w="1522511"/>
              </a:tblGrid>
              <a:tr h="287689">
                <a:tc rowSpan="3" gridSpan="3">
                  <a:txBody>
                    <a:bodyPr/>
                    <a:lstStyle/>
                    <a:p>
                      <a:pPr algn="ctr">
                        <a:lnSpc>
                          <a:spcPct val="115000"/>
                        </a:lnSpc>
                        <a:spcAft>
                          <a:spcPts val="0"/>
                        </a:spcAft>
                      </a:pPr>
                      <a:endParaRPr lang="ru-RU" sz="1400" dirty="0">
                        <a:latin typeface="Times New Roman"/>
                        <a:ea typeface="Adobe Fan Heiti Std B"/>
                      </a:endParaRPr>
                    </a:p>
                  </a:txBody>
                  <a:tcPr marL="68580" marR="68580" marT="0" marB="0"/>
                </a:tc>
                <a:tc rowSpan="3" hMerge="1">
                  <a:txBody>
                    <a:bodyPr/>
                    <a:lstStyle/>
                    <a:p>
                      <a:endParaRPr lang="ru-RU"/>
                    </a:p>
                  </a:txBody>
                  <a:tcPr/>
                </a:tc>
                <a:tc rowSpan="3" hMerge="1">
                  <a:txBody>
                    <a:bodyPr/>
                    <a:lstStyle/>
                    <a:p>
                      <a:endParaRPr lang="ru-RU"/>
                    </a:p>
                  </a:txBody>
                  <a:tcPr/>
                </a:tc>
                <a:tc gridSpan="4">
                  <a:txBody>
                    <a:bodyPr/>
                    <a:lstStyle/>
                    <a:p>
                      <a:pPr algn="ctr">
                        <a:lnSpc>
                          <a:spcPct val="115000"/>
                        </a:lnSpc>
                        <a:spcAft>
                          <a:spcPts val="0"/>
                        </a:spcAft>
                      </a:pPr>
                      <a:r>
                        <a:rPr lang="ru-RU" sz="1400" dirty="0">
                          <a:latin typeface="Times New Roman"/>
                          <a:ea typeface="Calibri"/>
                        </a:rPr>
                        <a:t>Индивид </a:t>
                      </a:r>
                      <a:r>
                        <a:rPr lang="en-US" sz="1400" dirty="0">
                          <a:latin typeface="Times New Roman"/>
                          <a:ea typeface="Calibri"/>
                        </a:rPr>
                        <a:t>S</a:t>
                      </a:r>
                      <a:r>
                        <a:rPr lang="en-US" sz="1400" baseline="-25000" dirty="0">
                          <a:latin typeface="Times New Roman"/>
                          <a:ea typeface="Calibri"/>
                        </a:rPr>
                        <a:t>i</a:t>
                      </a:r>
                      <a:endParaRPr lang="ru-RU" sz="1400" dirty="0">
                        <a:latin typeface="Times New Roman"/>
                        <a:ea typeface="Calibri"/>
                      </a:endParaRPr>
                    </a:p>
                  </a:txBody>
                  <a:tcPr marL="68580" marR="68580" marT="0" marB="0" anchor="ctr"/>
                </a:tc>
                <a:tc hMerge="1">
                  <a:txBody>
                    <a:bodyPr/>
                    <a:lstStyle/>
                    <a:p>
                      <a:endParaRPr lang="ru-RU"/>
                    </a:p>
                  </a:txBody>
                  <a:tcPr/>
                </a:tc>
                <a:tc hMerge="1">
                  <a:txBody>
                    <a:bodyPr/>
                    <a:lstStyle/>
                    <a:p>
                      <a:endParaRPr lang="ru-RU"/>
                    </a:p>
                  </a:txBody>
                  <a:tcPr/>
                </a:tc>
                <a:tc hMerge="1">
                  <a:txBody>
                    <a:bodyPr/>
                    <a:lstStyle/>
                    <a:p>
                      <a:endParaRPr lang="ru-RU"/>
                    </a:p>
                  </a:txBody>
                  <a:tcPr/>
                </a:tc>
              </a:tr>
              <a:tr h="360040">
                <a:tc gridSpan="3" vMerge="1">
                  <a:txBody>
                    <a:bodyPr/>
                    <a:lstStyle/>
                    <a:p>
                      <a:endParaRPr lang="ru-RU"/>
                    </a:p>
                  </a:txBody>
                  <a:tcPr/>
                </a:tc>
                <a:tc hMerge="1" vMerge="1">
                  <a:txBody>
                    <a:bodyPr/>
                    <a:lstStyle/>
                    <a:p>
                      <a:endParaRPr lang="ru-RU"/>
                    </a:p>
                  </a:txBody>
                  <a:tcPr/>
                </a:tc>
                <a:tc hMerge="1" vMerge="1">
                  <a:txBody>
                    <a:bodyPr/>
                    <a:lstStyle/>
                    <a:p>
                      <a:endParaRPr lang="ru-RU"/>
                    </a:p>
                  </a:txBody>
                  <a:tcPr/>
                </a:tc>
                <a:tc gridSpan="2">
                  <a:txBody>
                    <a:bodyPr/>
                    <a:lstStyle/>
                    <a:p>
                      <a:pPr algn="ctr">
                        <a:lnSpc>
                          <a:spcPct val="115000"/>
                        </a:lnSpc>
                        <a:spcAft>
                          <a:spcPts val="0"/>
                        </a:spcAft>
                      </a:pPr>
                      <a:r>
                        <a:rPr lang="ru-RU" sz="1400" dirty="0">
                          <a:latin typeface="Times New Roman"/>
                          <a:ea typeface="Adobe Fan Heiti Std B"/>
                        </a:rPr>
                        <a:t>Большое </a:t>
                      </a:r>
                      <a:r>
                        <a:rPr lang="en-US" sz="1400" dirty="0" err="1">
                          <a:latin typeface="Times New Roman"/>
                          <a:ea typeface="Adobe Fan Heiti Std B"/>
                        </a:rPr>
                        <a:t>ω</a:t>
                      </a:r>
                      <a:r>
                        <a:rPr lang="en-US" sz="1400" baseline="-25000" dirty="0" err="1">
                          <a:latin typeface="Times New Roman"/>
                          <a:ea typeface="Adobe Fan Heiti Std B"/>
                        </a:rPr>
                        <a:t>ik</a:t>
                      </a:r>
                      <a:endParaRPr lang="ru-RU" sz="1400" dirty="0">
                        <a:latin typeface="Times New Roman"/>
                        <a:ea typeface="Calibri"/>
                      </a:endParaRPr>
                    </a:p>
                  </a:txBody>
                  <a:tcPr marL="68580" marR="68580" marT="0" marB="0" anchor="ctr"/>
                </a:tc>
                <a:tc hMerge="1">
                  <a:txBody>
                    <a:bodyPr/>
                    <a:lstStyle/>
                    <a:p>
                      <a:endParaRPr lang="ru-RU"/>
                    </a:p>
                  </a:txBody>
                  <a:tcPr/>
                </a:tc>
                <a:tc gridSpan="2">
                  <a:txBody>
                    <a:bodyPr/>
                    <a:lstStyle/>
                    <a:p>
                      <a:pPr algn="ctr">
                        <a:lnSpc>
                          <a:spcPct val="115000"/>
                        </a:lnSpc>
                        <a:spcAft>
                          <a:spcPts val="0"/>
                        </a:spcAft>
                      </a:pPr>
                      <a:r>
                        <a:rPr lang="ru-RU" sz="1400" dirty="0">
                          <a:latin typeface="Times New Roman"/>
                          <a:ea typeface="Adobe Fan Heiti Std B"/>
                        </a:rPr>
                        <a:t>Малое </a:t>
                      </a:r>
                      <a:r>
                        <a:rPr lang="en-US" sz="1400" dirty="0" err="1">
                          <a:latin typeface="Times New Roman"/>
                          <a:ea typeface="Adobe Fan Heiti Std B"/>
                        </a:rPr>
                        <a:t>ω</a:t>
                      </a:r>
                      <a:r>
                        <a:rPr lang="en-US" sz="1400" baseline="-25000" dirty="0" err="1">
                          <a:latin typeface="Times New Roman"/>
                          <a:ea typeface="Adobe Fan Heiti Std B"/>
                        </a:rPr>
                        <a:t>ik</a:t>
                      </a:r>
                      <a:r>
                        <a:rPr lang="ru-RU" sz="1400" dirty="0">
                          <a:latin typeface="Times New Roman"/>
                          <a:ea typeface="Calibri"/>
                        </a:rPr>
                        <a:t> </a:t>
                      </a:r>
                    </a:p>
                  </a:txBody>
                  <a:tcPr marL="68580" marR="68580" marT="0" marB="0" anchor="ctr"/>
                </a:tc>
                <a:tc hMerge="1">
                  <a:txBody>
                    <a:bodyPr/>
                    <a:lstStyle/>
                    <a:p>
                      <a:endParaRPr lang="ru-RU"/>
                    </a:p>
                  </a:txBody>
                  <a:tcPr/>
                </a:tc>
              </a:tr>
              <a:tr h="288032">
                <a:tc gridSpan="3" vMerge="1">
                  <a:txBody>
                    <a:bodyPr/>
                    <a:lstStyle/>
                    <a:p>
                      <a:endParaRPr lang="ru-RU"/>
                    </a:p>
                  </a:txBody>
                  <a:tcPr/>
                </a:tc>
                <a:tc hMerge="1" vMerge="1">
                  <a:txBody>
                    <a:bodyPr/>
                    <a:lstStyle/>
                    <a:p>
                      <a:endParaRPr lang="ru-RU"/>
                    </a:p>
                  </a:txBody>
                  <a:tcPr/>
                </a:tc>
                <a:tc hMerge="1" vMerge="1">
                  <a:txBody>
                    <a:bodyPr/>
                    <a:lstStyle/>
                    <a:p>
                      <a:endParaRPr lang="ru-RU"/>
                    </a:p>
                  </a:txBody>
                  <a:tcPr/>
                </a:tc>
                <a:tc>
                  <a:txBody>
                    <a:bodyPr/>
                    <a:lstStyle/>
                    <a:p>
                      <a:pPr algn="ctr">
                        <a:lnSpc>
                          <a:spcPct val="115000"/>
                        </a:lnSpc>
                        <a:spcAft>
                          <a:spcPts val="0"/>
                        </a:spcAft>
                      </a:pPr>
                      <a:r>
                        <a:rPr lang="ru-RU" sz="1400" dirty="0">
                          <a:latin typeface="Times New Roman"/>
                          <a:ea typeface="Adobe Fan Heiti Std B"/>
                        </a:rPr>
                        <a:t>Большое </a:t>
                      </a:r>
                      <a:r>
                        <a:rPr lang="ru-RU" sz="1400" dirty="0" err="1">
                          <a:latin typeface="Times New Roman"/>
                          <a:ea typeface="Times New Roman"/>
                        </a:rPr>
                        <a:t>α</a:t>
                      </a:r>
                      <a:r>
                        <a:rPr lang="en-US" sz="1400" baseline="-25000" dirty="0" err="1">
                          <a:latin typeface="Times New Roman"/>
                          <a:ea typeface="Adobe Fan Heiti Std B"/>
                        </a:rPr>
                        <a:t>i</a:t>
                      </a:r>
                      <a:endParaRPr lang="ru-RU" sz="1400" dirty="0">
                        <a:latin typeface="Times New Roman"/>
                        <a:ea typeface="Calibri"/>
                      </a:endParaRPr>
                    </a:p>
                  </a:txBody>
                  <a:tcPr marL="68580" marR="68580" marT="0" marB="0"/>
                </a:tc>
                <a:tc>
                  <a:txBody>
                    <a:bodyPr/>
                    <a:lstStyle/>
                    <a:p>
                      <a:pPr algn="ctr">
                        <a:lnSpc>
                          <a:spcPct val="115000"/>
                        </a:lnSpc>
                        <a:spcAft>
                          <a:spcPts val="0"/>
                        </a:spcAft>
                      </a:pPr>
                      <a:r>
                        <a:rPr lang="ru-RU" sz="1400" dirty="0">
                          <a:latin typeface="Times New Roman"/>
                          <a:ea typeface="Adobe Fan Heiti Std B"/>
                        </a:rPr>
                        <a:t>Малое </a:t>
                      </a:r>
                      <a:r>
                        <a:rPr lang="ru-RU" sz="1400" dirty="0" err="1">
                          <a:latin typeface="Times New Roman"/>
                          <a:ea typeface="Times New Roman"/>
                        </a:rPr>
                        <a:t>α</a:t>
                      </a:r>
                      <a:r>
                        <a:rPr lang="en-US" sz="1400" baseline="-25000" dirty="0" err="1">
                          <a:latin typeface="Times New Roman"/>
                          <a:ea typeface="Adobe Fan Heiti Std B"/>
                        </a:rPr>
                        <a:t>i</a:t>
                      </a:r>
                      <a:endParaRPr lang="ru-RU" sz="1400" dirty="0">
                        <a:latin typeface="Times New Roman"/>
                        <a:ea typeface="Calibri"/>
                      </a:endParaRPr>
                    </a:p>
                  </a:txBody>
                  <a:tcPr marL="68580" marR="68580" marT="0" marB="0"/>
                </a:tc>
                <a:tc>
                  <a:txBody>
                    <a:bodyPr/>
                    <a:lstStyle/>
                    <a:p>
                      <a:pPr algn="ctr">
                        <a:lnSpc>
                          <a:spcPct val="115000"/>
                        </a:lnSpc>
                        <a:spcAft>
                          <a:spcPts val="0"/>
                        </a:spcAft>
                      </a:pPr>
                      <a:r>
                        <a:rPr lang="ru-RU" sz="1400" dirty="0">
                          <a:latin typeface="Times New Roman"/>
                          <a:ea typeface="Adobe Fan Heiti Std B"/>
                        </a:rPr>
                        <a:t>Большое </a:t>
                      </a:r>
                      <a:r>
                        <a:rPr lang="ru-RU" sz="1400" dirty="0" err="1">
                          <a:latin typeface="Times New Roman"/>
                          <a:ea typeface="Times New Roman"/>
                        </a:rPr>
                        <a:t>α</a:t>
                      </a:r>
                      <a:r>
                        <a:rPr lang="en-US" sz="1400" baseline="-25000" dirty="0" err="1">
                          <a:latin typeface="Times New Roman"/>
                          <a:ea typeface="Adobe Fan Heiti Std B"/>
                        </a:rPr>
                        <a:t>i</a:t>
                      </a:r>
                      <a:endParaRPr lang="ru-RU" sz="1400" dirty="0">
                        <a:latin typeface="Times New Roman"/>
                        <a:ea typeface="Calibri"/>
                      </a:endParaRPr>
                    </a:p>
                  </a:txBody>
                  <a:tcPr marL="68580" marR="68580" marT="0" marB="0"/>
                </a:tc>
                <a:tc>
                  <a:txBody>
                    <a:bodyPr/>
                    <a:lstStyle/>
                    <a:p>
                      <a:pPr algn="ctr">
                        <a:lnSpc>
                          <a:spcPct val="115000"/>
                        </a:lnSpc>
                        <a:spcAft>
                          <a:spcPts val="0"/>
                        </a:spcAft>
                      </a:pPr>
                      <a:r>
                        <a:rPr lang="ru-RU" sz="1400" dirty="0">
                          <a:latin typeface="Times New Roman"/>
                          <a:ea typeface="Adobe Fan Heiti Std B"/>
                        </a:rPr>
                        <a:t>Малое </a:t>
                      </a:r>
                      <a:r>
                        <a:rPr lang="ru-RU" sz="1400" dirty="0" err="1">
                          <a:latin typeface="Times New Roman"/>
                          <a:ea typeface="Times New Roman"/>
                        </a:rPr>
                        <a:t>α</a:t>
                      </a:r>
                      <a:r>
                        <a:rPr lang="en-US" sz="1400" baseline="-25000" dirty="0" err="1">
                          <a:latin typeface="Times New Roman"/>
                          <a:ea typeface="Adobe Fan Heiti Std B"/>
                        </a:rPr>
                        <a:t>i</a:t>
                      </a:r>
                      <a:endParaRPr lang="ru-RU" sz="1400" dirty="0">
                        <a:latin typeface="Times New Roman"/>
                        <a:ea typeface="Calibri"/>
                      </a:endParaRPr>
                    </a:p>
                  </a:txBody>
                  <a:tcPr marL="68580" marR="68580" marT="0" marB="0"/>
                </a:tc>
              </a:tr>
              <a:tr h="288032">
                <a:tc gridSpan="3">
                  <a:txBody>
                    <a:bodyPr/>
                    <a:lstStyle/>
                    <a:p>
                      <a:pPr algn="just">
                        <a:lnSpc>
                          <a:spcPct val="115000"/>
                        </a:lnSpc>
                        <a:spcAft>
                          <a:spcPts val="0"/>
                        </a:spcAft>
                      </a:pPr>
                      <a:r>
                        <a:rPr lang="ru-RU" sz="1400">
                          <a:latin typeface="Times New Roman"/>
                          <a:ea typeface="Adobe Fan Heiti Std B"/>
                        </a:rPr>
                        <a:t>№ столбцов</a:t>
                      </a:r>
                      <a:endParaRPr lang="ru-RU" sz="1400">
                        <a:latin typeface="Times New Roman"/>
                        <a:ea typeface="Calibri"/>
                      </a:endParaRPr>
                    </a:p>
                  </a:txBody>
                  <a:tcPr marL="68580" marR="68580" marT="0" marB="0"/>
                </a:tc>
                <a:tc hMerge="1">
                  <a:txBody>
                    <a:bodyPr/>
                    <a:lstStyle/>
                    <a:p>
                      <a:endParaRPr lang="ru-RU"/>
                    </a:p>
                  </a:txBody>
                  <a:tcPr/>
                </a:tc>
                <a:tc hMerge="1">
                  <a:txBody>
                    <a:bodyPr/>
                    <a:lstStyle/>
                    <a:p>
                      <a:endParaRPr lang="ru-RU"/>
                    </a:p>
                  </a:txBody>
                  <a:tcPr/>
                </a:tc>
                <a:tc>
                  <a:txBody>
                    <a:bodyPr/>
                    <a:lstStyle/>
                    <a:p>
                      <a:pPr algn="ctr">
                        <a:lnSpc>
                          <a:spcPct val="115000"/>
                        </a:lnSpc>
                        <a:spcAft>
                          <a:spcPts val="0"/>
                        </a:spcAft>
                      </a:pPr>
                      <a:r>
                        <a:rPr lang="ru-RU" sz="1400" dirty="0">
                          <a:latin typeface="Times New Roman"/>
                          <a:ea typeface="Adobe Fan Heiti Std B"/>
                        </a:rPr>
                        <a:t>1</a:t>
                      </a:r>
                      <a:endParaRPr lang="ru-RU" sz="1400" dirty="0">
                        <a:latin typeface="Times New Roman"/>
                        <a:ea typeface="Calibri"/>
                      </a:endParaRPr>
                    </a:p>
                  </a:txBody>
                  <a:tcPr marL="68580" marR="68580" marT="0" marB="0"/>
                </a:tc>
                <a:tc>
                  <a:txBody>
                    <a:bodyPr/>
                    <a:lstStyle/>
                    <a:p>
                      <a:pPr algn="ctr">
                        <a:lnSpc>
                          <a:spcPct val="115000"/>
                        </a:lnSpc>
                        <a:spcAft>
                          <a:spcPts val="0"/>
                        </a:spcAft>
                      </a:pPr>
                      <a:r>
                        <a:rPr lang="ru-RU" sz="1400" dirty="0">
                          <a:latin typeface="Times New Roman"/>
                          <a:ea typeface="Adobe Fan Heiti Std B"/>
                        </a:rPr>
                        <a:t>2</a:t>
                      </a:r>
                      <a:endParaRPr lang="ru-RU" sz="1400" dirty="0">
                        <a:latin typeface="Times New Roman"/>
                        <a:ea typeface="Calibri"/>
                      </a:endParaRPr>
                    </a:p>
                  </a:txBody>
                  <a:tcPr marL="68580" marR="68580" marT="0" marB="0"/>
                </a:tc>
                <a:tc>
                  <a:txBody>
                    <a:bodyPr/>
                    <a:lstStyle/>
                    <a:p>
                      <a:pPr algn="ctr">
                        <a:lnSpc>
                          <a:spcPct val="115000"/>
                        </a:lnSpc>
                        <a:spcAft>
                          <a:spcPts val="0"/>
                        </a:spcAft>
                      </a:pPr>
                      <a:r>
                        <a:rPr lang="ru-RU" sz="1400" dirty="0">
                          <a:latin typeface="Times New Roman"/>
                          <a:ea typeface="Adobe Fan Heiti Std B"/>
                        </a:rPr>
                        <a:t>3</a:t>
                      </a:r>
                      <a:endParaRPr lang="ru-RU" sz="1400" dirty="0">
                        <a:latin typeface="Times New Roman"/>
                        <a:ea typeface="Calibri"/>
                      </a:endParaRPr>
                    </a:p>
                  </a:txBody>
                  <a:tcPr marL="68580" marR="68580" marT="0" marB="0"/>
                </a:tc>
                <a:tc>
                  <a:txBody>
                    <a:bodyPr/>
                    <a:lstStyle/>
                    <a:p>
                      <a:pPr algn="ctr">
                        <a:lnSpc>
                          <a:spcPct val="115000"/>
                        </a:lnSpc>
                        <a:spcAft>
                          <a:spcPts val="0"/>
                        </a:spcAft>
                      </a:pPr>
                      <a:r>
                        <a:rPr lang="ru-RU" sz="1400" dirty="0">
                          <a:latin typeface="Times New Roman"/>
                          <a:ea typeface="Adobe Fan Heiti Std B"/>
                        </a:rPr>
                        <a:t>4</a:t>
                      </a:r>
                      <a:endParaRPr lang="ru-RU" sz="1400" dirty="0">
                        <a:latin typeface="Times New Roman"/>
                        <a:ea typeface="Calibri"/>
                      </a:endParaRPr>
                    </a:p>
                  </a:txBody>
                  <a:tcPr marL="68580" marR="68580" marT="0" marB="0"/>
                </a:tc>
              </a:tr>
              <a:tr h="711036">
                <a:tc rowSpan="4">
                  <a:txBody>
                    <a:bodyPr/>
                    <a:lstStyle/>
                    <a:p>
                      <a:pPr marL="71755" marR="71755" algn="ctr">
                        <a:lnSpc>
                          <a:spcPct val="115000"/>
                        </a:lnSpc>
                        <a:spcAft>
                          <a:spcPts val="0"/>
                        </a:spcAft>
                      </a:pPr>
                      <a:r>
                        <a:rPr lang="ru-RU" sz="1400">
                          <a:latin typeface="Times New Roman"/>
                          <a:ea typeface="Calibri"/>
                        </a:rPr>
                        <a:t>Индивид </a:t>
                      </a:r>
                      <a:r>
                        <a:rPr lang="en-US" sz="1400">
                          <a:latin typeface="Times New Roman"/>
                          <a:ea typeface="Calibri"/>
                        </a:rPr>
                        <a:t>S</a:t>
                      </a:r>
                      <a:r>
                        <a:rPr lang="en-US" sz="1400" baseline="-25000">
                          <a:latin typeface="Times New Roman"/>
                          <a:ea typeface="Calibri"/>
                        </a:rPr>
                        <a:t>k</a:t>
                      </a:r>
                      <a:endParaRPr lang="ru-RU" sz="1400">
                        <a:latin typeface="Times New Roman"/>
                        <a:ea typeface="Calibri"/>
                      </a:endParaRPr>
                    </a:p>
                  </a:txBody>
                  <a:tcPr marL="68580" marR="68580" marT="0" marB="0" vert="vert270" anchor="ctr"/>
                </a:tc>
                <a:tc rowSpan="2">
                  <a:txBody>
                    <a:bodyPr/>
                    <a:lstStyle/>
                    <a:p>
                      <a:pPr marL="71755" marR="71755" algn="ctr">
                        <a:lnSpc>
                          <a:spcPct val="115000"/>
                        </a:lnSpc>
                        <a:spcAft>
                          <a:spcPts val="0"/>
                        </a:spcAft>
                      </a:pPr>
                      <a:r>
                        <a:rPr lang="ru-RU" sz="1400">
                          <a:latin typeface="Times New Roman"/>
                          <a:ea typeface="Adobe Fan Heiti Std B"/>
                        </a:rPr>
                        <a:t>Большое </a:t>
                      </a:r>
                      <a:r>
                        <a:rPr lang="en-US" sz="1400">
                          <a:latin typeface="Times New Roman"/>
                          <a:ea typeface="Adobe Fan Heiti Std B"/>
                        </a:rPr>
                        <a:t>ω</a:t>
                      </a:r>
                      <a:r>
                        <a:rPr lang="en-US" sz="1400" baseline="-25000">
                          <a:latin typeface="Times New Roman"/>
                          <a:ea typeface="Adobe Fan Heiti Std B"/>
                        </a:rPr>
                        <a:t>k</a:t>
                      </a:r>
                      <a:endParaRPr lang="ru-RU" sz="1400">
                        <a:latin typeface="Times New Roman"/>
                        <a:ea typeface="Calibri"/>
                      </a:endParaRPr>
                    </a:p>
                  </a:txBody>
                  <a:tcPr marL="68580" marR="68580" marT="0" marB="0" vert="vert270" anchor="ctr"/>
                </a:tc>
                <a:tc>
                  <a:txBody>
                    <a:bodyPr/>
                    <a:lstStyle/>
                    <a:p>
                      <a:pPr marL="71755" marR="71755" algn="ctr">
                        <a:lnSpc>
                          <a:spcPct val="115000"/>
                        </a:lnSpc>
                        <a:spcAft>
                          <a:spcPts val="0"/>
                        </a:spcAft>
                      </a:pPr>
                      <a:r>
                        <a:rPr lang="ru-RU" sz="1400">
                          <a:latin typeface="Times New Roman"/>
                          <a:ea typeface="Adobe Fan Heiti Std B"/>
                        </a:rPr>
                        <a:t>Большое </a:t>
                      </a:r>
                      <a:r>
                        <a:rPr lang="ru-RU" sz="1400">
                          <a:latin typeface="Times New Roman"/>
                          <a:ea typeface="Times New Roman"/>
                        </a:rPr>
                        <a:t>α</a:t>
                      </a:r>
                      <a:r>
                        <a:rPr lang="en-US" sz="1400" baseline="-25000">
                          <a:latin typeface="Times New Roman"/>
                          <a:ea typeface="Adobe Fan Heiti Std B"/>
                        </a:rPr>
                        <a:t>k</a:t>
                      </a:r>
                      <a:endParaRPr lang="ru-RU" sz="1400">
                        <a:latin typeface="Times New Roman"/>
                        <a:ea typeface="Calibri"/>
                      </a:endParaRPr>
                    </a:p>
                  </a:txBody>
                  <a:tcPr marL="68580" marR="68580" marT="0" marB="0" vert="vert270" anchor="ctr"/>
                </a:tc>
                <a:tc>
                  <a:txBody>
                    <a:bodyPr/>
                    <a:lstStyle/>
                    <a:p>
                      <a:pPr algn="ctr">
                        <a:lnSpc>
                          <a:spcPct val="115000"/>
                        </a:lnSpc>
                        <a:spcAft>
                          <a:spcPts val="0"/>
                        </a:spcAft>
                      </a:pPr>
                      <a:r>
                        <a:rPr lang="ru-RU" sz="1400" dirty="0">
                          <a:latin typeface="Times New Roman"/>
                          <a:ea typeface="Adobe Fan Heiti Std B"/>
                        </a:rPr>
                        <a:t>Активное содружество. (Совпадение структур личности при </a:t>
                      </a:r>
                      <a:endParaRPr lang="ru-RU" sz="1400" dirty="0">
                        <a:latin typeface="Times New Roman"/>
                        <a:ea typeface="Calibri"/>
                      </a:endParaRPr>
                    </a:p>
                    <a:p>
                      <a:pPr algn="ctr">
                        <a:lnSpc>
                          <a:spcPct val="115000"/>
                        </a:lnSpc>
                        <a:spcAft>
                          <a:spcPts val="0"/>
                        </a:spcAft>
                      </a:pPr>
                      <a:r>
                        <a:rPr lang="ru-RU" sz="1400" dirty="0">
                          <a:latin typeface="Times New Roman"/>
                          <a:ea typeface="Adobe Fan Heiti Std B"/>
                        </a:rPr>
                        <a:t>высокой социальной активности).</a:t>
                      </a:r>
                      <a:endParaRPr lang="ru-RU" sz="1400" dirty="0">
                        <a:latin typeface="Times New Roman"/>
                        <a:ea typeface="Calibri"/>
                      </a:endParaRPr>
                    </a:p>
                  </a:txBody>
                  <a:tcPr marL="68580" marR="68580" marT="0" marB="0" anchor="ctr"/>
                </a:tc>
                <a:tc>
                  <a:txBody>
                    <a:bodyPr/>
                    <a:lstStyle/>
                    <a:p>
                      <a:pPr algn="ctr">
                        <a:lnSpc>
                          <a:spcPct val="115000"/>
                        </a:lnSpc>
                        <a:spcAft>
                          <a:spcPts val="0"/>
                        </a:spcAft>
                      </a:pPr>
                      <a:r>
                        <a:rPr lang="ru-RU" sz="1400" dirty="0">
                          <a:latin typeface="Times New Roman"/>
                          <a:ea typeface="Calibri"/>
                        </a:rPr>
                        <a:t>Неравное содружество.</a:t>
                      </a:r>
                    </a:p>
                    <a:p>
                      <a:pPr algn="ctr">
                        <a:lnSpc>
                          <a:spcPct val="115000"/>
                        </a:lnSpc>
                        <a:spcAft>
                          <a:spcPts val="0"/>
                        </a:spcAft>
                      </a:pPr>
                      <a:r>
                        <a:rPr lang="ru-RU" sz="1400" dirty="0">
                          <a:latin typeface="Times New Roman"/>
                          <a:ea typeface="Calibri"/>
                        </a:rPr>
                        <a:t> </a:t>
                      </a:r>
                      <a:r>
                        <a:rPr lang="en-US" sz="1400" dirty="0" err="1">
                          <a:latin typeface="Times New Roman"/>
                          <a:ea typeface="Calibri"/>
                        </a:rPr>
                        <a:t>S</a:t>
                      </a:r>
                      <a:r>
                        <a:rPr lang="en-US" sz="1400" baseline="-25000" dirty="0" err="1">
                          <a:latin typeface="Times New Roman"/>
                          <a:ea typeface="Calibri"/>
                        </a:rPr>
                        <a:t>k</a:t>
                      </a:r>
                      <a:r>
                        <a:rPr lang="ru-RU" sz="1400" dirty="0">
                          <a:latin typeface="Times New Roman"/>
                          <a:ea typeface="Calibri"/>
                        </a:rPr>
                        <a:t> – единоличный </a:t>
                      </a:r>
                      <a:r>
                        <a:rPr lang="ru-RU" sz="1400" dirty="0">
                          <a:latin typeface="Times New Roman"/>
                          <a:ea typeface="Adobe Fan Heiti Std B"/>
                        </a:rPr>
                        <a:t>лидер, </a:t>
                      </a:r>
                      <a:r>
                        <a:rPr lang="en-US" sz="1400" dirty="0">
                          <a:latin typeface="Times New Roman"/>
                          <a:ea typeface="Calibri"/>
                        </a:rPr>
                        <a:t>S</a:t>
                      </a:r>
                      <a:r>
                        <a:rPr lang="en-US" sz="1400" baseline="-25000" dirty="0">
                          <a:latin typeface="Times New Roman"/>
                          <a:ea typeface="Calibri"/>
                        </a:rPr>
                        <a:t>i</a:t>
                      </a:r>
                      <a:r>
                        <a:rPr lang="ru-RU" sz="1400" dirty="0">
                          <a:latin typeface="Times New Roman"/>
                          <a:ea typeface="Adobe Fan Heiti Std B"/>
                        </a:rPr>
                        <a:t> - ведомый</a:t>
                      </a:r>
                      <a:endParaRPr lang="ru-RU" sz="1400" dirty="0">
                        <a:latin typeface="Times New Roman"/>
                        <a:ea typeface="Calibri"/>
                      </a:endParaRPr>
                    </a:p>
                  </a:txBody>
                  <a:tcPr marL="68580" marR="68580" marT="0" marB="0" anchor="ctr"/>
                </a:tc>
                <a:tc>
                  <a:txBody>
                    <a:bodyPr/>
                    <a:lstStyle/>
                    <a:p>
                      <a:pPr algn="ctr">
                        <a:lnSpc>
                          <a:spcPct val="115000"/>
                        </a:lnSpc>
                        <a:spcAft>
                          <a:spcPts val="0"/>
                        </a:spcAft>
                      </a:pPr>
                      <a:r>
                        <a:rPr lang="en-US" sz="1400" dirty="0">
                          <a:latin typeface="Times New Roman"/>
                          <a:ea typeface="Calibri"/>
                        </a:rPr>
                        <a:t>S</a:t>
                      </a:r>
                      <a:r>
                        <a:rPr lang="en-US" sz="1400" baseline="-25000" dirty="0">
                          <a:latin typeface="Times New Roman"/>
                          <a:ea typeface="Calibri"/>
                        </a:rPr>
                        <a:t>i</a:t>
                      </a:r>
                      <a:r>
                        <a:rPr lang="ru-RU" sz="1400" dirty="0">
                          <a:latin typeface="Times New Roman"/>
                          <a:ea typeface="Calibri"/>
                        </a:rPr>
                        <a:t> – активный учитель, </a:t>
                      </a:r>
                      <a:r>
                        <a:rPr lang="en-US" sz="1400" dirty="0" err="1">
                          <a:latin typeface="Times New Roman"/>
                          <a:ea typeface="Calibri"/>
                        </a:rPr>
                        <a:t>S</a:t>
                      </a:r>
                      <a:r>
                        <a:rPr lang="en-US" sz="1400" baseline="-25000" dirty="0" err="1">
                          <a:latin typeface="Times New Roman"/>
                          <a:ea typeface="Calibri"/>
                        </a:rPr>
                        <a:t>k</a:t>
                      </a:r>
                      <a:r>
                        <a:rPr lang="ru-RU" sz="1400" dirty="0">
                          <a:latin typeface="Times New Roman"/>
                          <a:ea typeface="Calibri"/>
                        </a:rPr>
                        <a:t> – хороший ученик.</a:t>
                      </a:r>
                    </a:p>
                    <a:p>
                      <a:pPr algn="ctr">
                        <a:lnSpc>
                          <a:spcPct val="115000"/>
                        </a:lnSpc>
                        <a:spcAft>
                          <a:spcPts val="0"/>
                        </a:spcAft>
                      </a:pPr>
                      <a:r>
                        <a:rPr lang="ru-RU" sz="1400" dirty="0">
                          <a:latin typeface="Times New Roman"/>
                          <a:ea typeface="Calibri"/>
                        </a:rPr>
                        <a:t>Вождь и активный сподвижник</a:t>
                      </a:r>
                    </a:p>
                  </a:txBody>
                  <a:tcPr marL="68580" marR="68580" marT="0" marB="0" anchor="ctr"/>
                </a:tc>
                <a:tc>
                  <a:txBody>
                    <a:bodyPr/>
                    <a:lstStyle/>
                    <a:p>
                      <a:pPr algn="ctr">
                        <a:lnSpc>
                          <a:spcPct val="115000"/>
                        </a:lnSpc>
                        <a:spcAft>
                          <a:spcPts val="0"/>
                        </a:spcAft>
                      </a:pPr>
                      <a:r>
                        <a:rPr lang="ru-RU" sz="1400" dirty="0">
                          <a:latin typeface="Times New Roman"/>
                          <a:ea typeface="Calibri"/>
                        </a:rPr>
                        <a:t>Слабый вождь (</a:t>
                      </a:r>
                      <a:r>
                        <a:rPr lang="en-US" sz="1400" dirty="0" err="1">
                          <a:latin typeface="Times New Roman"/>
                          <a:ea typeface="Calibri"/>
                        </a:rPr>
                        <a:t>S</a:t>
                      </a:r>
                      <a:r>
                        <a:rPr lang="en-US" sz="1400" baseline="-25000" dirty="0" err="1">
                          <a:latin typeface="Times New Roman"/>
                          <a:ea typeface="Calibri"/>
                        </a:rPr>
                        <a:t>k</a:t>
                      </a:r>
                      <a:r>
                        <a:rPr lang="ru-RU" sz="1400" dirty="0">
                          <a:latin typeface="Times New Roman"/>
                          <a:ea typeface="Calibri"/>
                        </a:rPr>
                        <a:t>) и ненадежный сподвижник (</a:t>
                      </a:r>
                      <a:r>
                        <a:rPr lang="en-US" sz="1400" dirty="0">
                          <a:latin typeface="Times New Roman"/>
                          <a:ea typeface="Calibri"/>
                        </a:rPr>
                        <a:t>S</a:t>
                      </a:r>
                      <a:r>
                        <a:rPr lang="en-US" sz="1400" baseline="-25000" dirty="0">
                          <a:latin typeface="Times New Roman"/>
                          <a:ea typeface="Calibri"/>
                        </a:rPr>
                        <a:t>i</a:t>
                      </a:r>
                      <a:r>
                        <a:rPr lang="ru-RU" sz="1400" dirty="0">
                          <a:latin typeface="Times New Roman"/>
                          <a:ea typeface="Calibri"/>
                        </a:rPr>
                        <a:t>)</a:t>
                      </a:r>
                    </a:p>
                  </a:txBody>
                  <a:tcPr marL="68580" marR="68580" marT="0" marB="0" anchor="ctr"/>
                </a:tc>
              </a:tr>
              <a:tr h="711036">
                <a:tc vMerge="1">
                  <a:txBody>
                    <a:bodyPr/>
                    <a:lstStyle/>
                    <a:p>
                      <a:endParaRPr lang="ru-RU"/>
                    </a:p>
                  </a:txBody>
                  <a:tcPr/>
                </a:tc>
                <a:tc vMerge="1">
                  <a:txBody>
                    <a:bodyPr/>
                    <a:lstStyle/>
                    <a:p>
                      <a:endParaRPr lang="ru-RU"/>
                    </a:p>
                  </a:txBody>
                  <a:tcPr/>
                </a:tc>
                <a:tc>
                  <a:txBody>
                    <a:bodyPr/>
                    <a:lstStyle/>
                    <a:p>
                      <a:pPr marL="71755" marR="71755" algn="ctr">
                        <a:lnSpc>
                          <a:spcPct val="115000"/>
                        </a:lnSpc>
                        <a:spcAft>
                          <a:spcPts val="0"/>
                        </a:spcAft>
                      </a:pPr>
                      <a:r>
                        <a:rPr lang="ru-RU" sz="1400">
                          <a:latin typeface="Times New Roman"/>
                          <a:ea typeface="Adobe Fan Heiti Std B"/>
                        </a:rPr>
                        <a:t>Малое </a:t>
                      </a:r>
                      <a:r>
                        <a:rPr lang="ru-RU" sz="1400">
                          <a:latin typeface="Times New Roman"/>
                          <a:ea typeface="Times New Roman"/>
                        </a:rPr>
                        <a:t>α</a:t>
                      </a:r>
                      <a:r>
                        <a:rPr lang="en-US" sz="1400" baseline="-25000">
                          <a:latin typeface="Times New Roman"/>
                          <a:ea typeface="Adobe Fan Heiti Std B"/>
                        </a:rPr>
                        <a:t>k</a:t>
                      </a:r>
                      <a:endParaRPr lang="ru-RU" sz="1400">
                        <a:latin typeface="Times New Roman"/>
                        <a:ea typeface="Calibri"/>
                      </a:endParaRPr>
                    </a:p>
                  </a:txBody>
                  <a:tcPr marL="68580" marR="68580" marT="0" marB="0" vert="vert270" anchor="ctr"/>
                </a:tc>
                <a:tc>
                  <a:txBody>
                    <a:bodyPr/>
                    <a:lstStyle/>
                    <a:p>
                      <a:pPr algn="ctr">
                        <a:lnSpc>
                          <a:spcPct val="115000"/>
                        </a:lnSpc>
                        <a:spcAft>
                          <a:spcPts val="0"/>
                        </a:spcAft>
                      </a:pPr>
                      <a:r>
                        <a:rPr lang="ru-RU" sz="1400">
                          <a:latin typeface="Times New Roman"/>
                          <a:ea typeface="Calibri"/>
                        </a:rPr>
                        <a:t>Неравное содружество.</a:t>
                      </a:r>
                    </a:p>
                    <a:p>
                      <a:pPr algn="ctr">
                        <a:lnSpc>
                          <a:spcPct val="115000"/>
                        </a:lnSpc>
                        <a:spcAft>
                          <a:spcPts val="0"/>
                        </a:spcAft>
                      </a:pPr>
                      <a:r>
                        <a:rPr lang="ru-RU" sz="1400">
                          <a:latin typeface="Times New Roman"/>
                          <a:ea typeface="Calibri"/>
                        </a:rPr>
                        <a:t> </a:t>
                      </a:r>
                      <a:r>
                        <a:rPr lang="en-US" sz="1400">
                          <a:latin typeface="Times New Roman"/>
                          <a:ea typeface="Calibri"/>
                        </a:rPr>
                        <a:t>S</a:t>
                      </a:r>
                      <a:r>
                        <a:rPr lang="en-US" sz="1400" baseline="-25000">
                          <a:latin typeface="Times New Roman"/>
                          <a:ea typeface="Calibri"/>
                        </a:rPr>
                        <a:t>i</a:t>
                      </a:r>
                      <a:r>
                        <a:rPr lang="ru-RU" sz="1400">
                          <a:latin typeface="Times New Roman"/>
                          <a:ea typeface="Calibri"/>
                        </a:rPr>
                        <a:t> – единоличный </a:t>
                      </a:r>
                      <a:r>
                        <a:rPr lang="ru-RU" sz="1400">
                          <a:latin typeface="Times New Roman"/>
                          <a:ea typeface="Adobe Fan Heiti Std B"/>
                        </a:rPr>
                        <a:t>лидер, </a:t>
                      </a:r>
                      <a:r>
                        <a:rPr lang="en-US" sz="1400">
                          <a:latin typeface="Times New Roman"/>
                          <a:ea typeface="Calibri"/>
                        </a:rPr>
                        <a:t>S</a:t>
                      </a:r>
                      <a:r>
                        <a:rPr lang="en-US" sz="1400" baseline="-25000">
                          <a:latin typeface="Times New Roman"/>
                          <a:ea typeface="Calibri"/>
                        </a:rPr>
                        <a:t>k</a:t>
                      </a:r>
                      <a:r>
                        <a:rPr lang="ru-RU" sz="1400">
                          <a:latin typeface="Times New Roman"/>
                          <a:ea typeface="Adobe Fan Heiti Std B"/>
                        </a:rPr>
                        <a:t> - ведомый</a:t>
                      </a:r>
                      <a:endParaRPr lang="ru-RU" sz="1400">
                        <a:latin typeface="Times New Roman"/>
                        <a:ea typeface="Calibri"/>
                      </a:endParaRPr>
                    </a:p>
                  </a:txBody>
                  <a:tcPr marL="68580" marR="68580" marT="0" marB="0" anchor="ctr"/>
                </a:tc>
                <a:tc>
                  <a:txBody>
                    <a:bodyPr/>
                    <a:lstStyle/>
                    <a:p>
                      <a:pPr algn="ctr">
                        <a:lnSpc>
                          <a:spcPct val="115000"/>
                        </a:lnSpc>
                        <a:spcAft>
                          <a:spcPts val="0"/>
                        </a:spcAft>
                      </a:pPr>
                      <a:r>
                        <a:rPr lang="ru-RU" sz="1400">
                          <a:latin typeface="Times New Roman"/>
                          <a:ea typeface="Adobe Fan Heiti Std B"/>
                        </a:rPr>
                        <a:t>Пассивное содружество</a:t>
                      </a:r>
                      <a:endParaRPr lang="ru-RU" sz="1400">
                        <a:latin typeface="Times New Roman"/>
                        <a:ea typeface="Calibri"/>
                      </a:endParaRPr>
                    </a:p>
                  </a:txBody>
                  <a:tcPr marL="68580" marR="68580" marT="0" marB="0" anchor="ctr"/>
                </a:tc>
                <a:tc>
                  <a:txBody>
                    <a:bodyPr/>
                    <a:lstStyle/>
                    <a:p>
                      <a:pPr algn="ctr">
                        <a:lnSpc>
                          <a:spcPct val="115000"/>
                        </a:lnSpc>
                        <a:spcAft>
                          <a:spcPts val="0"/>
                        </a:spcAft>
                      </a:pPr>
                      <a:r>
                        <a:rPr lang="ru-RU" sz="1400" dirty="0">
                          <a:latin typeface="Times New Roman"/>
                          <a:ea typeface="Adobe Fan Heiti Std B"/>
                        </a:rPr>
                        <a:t>Диктатура </a:t>
                      </a:r>
                      <a:r>
                        <a:rPr lang="en-US" sz="1400" dirty="0">
                          <a:latin typeface="Times New Roman"/>
                          <a:ea typeface="Calibri"/>
                        </a:rPr>
                        <a:t>S</a:t>
                      </a:r>
                      <a:r>
                        <a:rPr lang="en-US" sz="1400" baseline="-25000" dirty="0">
                          <a:latin typeface="Times New Roman"/>
                          <a:ea typeface="Calibri"/>
                        </a:rPr>
                        <a:t>i</a:t>
                      </a:r>
                      <a:r>
                        <a:rPr lang="ru-RU" sz="1400" dirty="0">
                          <a:latin typeface="Times New Roman"/>
                          <a:ea typeface="Adobe Fan Heiti Std B"/>
                        </a:rPr>
                        <a:t>.</a:t>
                      </a:r>
                      <a:endParaRPr lang="ru-RU" sz="1400" dirty="0">
                        <a:latin typeface="Times New Roman"/>
                        <a:ea typeface="Calibri"/>
                      </a:endParaRPr>
                    </a:p>
                    <a:p>
                      <a:pPr algn="ctr">
                        <a:lnSpc>
                          <a:spcPct val="115000"/>
                        </a:lnSpc>
                        <a:spcAft>
                          <a:spcPts val="0"/>
                        </a:spcAft>
                      </a:pPr>
                      <a:r>
                        <a:rPr lang="en-US" sz="1400" dirty="0" err="1">
                          <a:latin typeface="Times New Roman"/>
                          <a:ea typeface="Calibri"/>
                        </a:rPr>
                        <a:t>S</a:t>
                      </a:r>
                      <a:r>
                        <a:rPr lang="en-US" sz="1400" baseline="-25000" dirty="0" err="1">
                          <a:latin typeface="Times New Roman"/>
                          <a:ea typeface="Calibri"/>
                        </a:rPr>
                        <a:t>k</a:t>
                      </a:r>
                      <a:r>
                        <a:rPr lang="ru-RU" sz="1400" dirty="0">
                          <a:latin typeface="Times New Roman"/>
                          <a:ea typeface="Calibri"/>
                        </a:rPr>
                        <a:t> – "клон" </a:t>
                      </a:r>
                      <a:r>
                        <a:rPr lang="en-US" sz="1400" dirty="0">
                          <a:latin typeface="Times New Roman"/>
                          <a:ea typeface="Calibri"/>
                        </a:rPr>
                        <a:t>S</a:t>
                      </a:r>
                      <a:r>
                        <a:rPr lang="en-US" sz="1400" baseline="-25000" dirty="0">
                          <a:latin typeface="Times New Roman"/>
                          <a:ea typeface="Calibri"/>
                        </a:rPr>
                        <a:t>i</a:t>
                      </a:r>
                      <a:r>
                        <a:rPr lang="ru-RU" sz="1400" dirty="0">
                          <a:latin typeface="Times New Roman"/>
                          <a:ea typeface="Calibri"/>
                        </a:rPr>
                        <a:t>.</a:t>
                      </a:r>
                    </a:p>
                  </a:txBody>
                  <a:tcPr marL="68580" marR="68580" marT="0" marB="0" anchor="ctr"/>
                </a:tc>
                <a:tc>
                  <a:txBody>
                    <a:bodyPr/>
                    <a:lstStyle/>
                    <a:p>
                      <a:pPr algn="ctr">
                        <a:lnSpc>
                          <a:spcPct val="115000"/>
                        </a:lnSpc>
                        <a:spcAft>
                          <a:spcPts val="0"/>
                        </a:spcAft>
                      </a:pPr>
                      <a:r>
                        <a:rPr lang="ru-RU" sz="1400" dirty="0">
                          <a:latin typeface="Times New Roman"/>
                          <a:ea typeface="Adobe Fan Heiti Std B"/>
                        </a:rPr>
                        <a:t>Пассивное подчинение индивида </a:t>
                      </a:r>
                      <a:r>
                        <a:rPr lang="en-US" sz="1400" dirty="0" err="1">
                          <a:latin typeface="Times New Roman"/>
                          <a:ea typeface="Calibri"/>
                        </a:rPr>
                        <a:t>S</a:t>
                      </a:r>
                      <a:r>
                        <a:rPr lang="en-US" sz="1400" baseline="-25000" dirty="0" err="1">
                          <a:latin typeface="Times New Roman"/>
                          <a:ea typeface="Calibri"/>
                        </a:rPr>
                        <a:t>k</a:t>
                      </a:r>
                      <a:r>
                        <a:rPr lang="ru-RU" sz="1400" dirty="0">
                          <a:latin typeface="Times New Roman"/>
                          <a:ea typeface="Adobe Fan Heiti Std B"/>
                        </a:rPr>
                        <a:t> индивиду </a:t>
                      </a:r>
                      <a:r>
                        <a:rPr lang="en-US" sz="1400" dirty="0">
                          <a:latin typeface="Times New Roman"/>
                          <a:ea typeface="Calibri"/>
                        </a:rPr>
                        <a:t>S</a:t>
                      </a:r>
                      <a:r>
                        <a:rPr lang="en-US" sz="1400" baseline="-25000" dirty="0">
                          <a:latin typeface="Times New Roman"/>
                          <a:ea typeface="Calibri"/>
                        </a:rPr>
                        <a:t>i</a:t>
                      </a:r>
                      <a:endParaRPr lang="ru-RU" sz="1400" dirty="0">
                        <a:latin typeface="Times New Roman"/>
                        <a:ea typeface="Calibri"/>
                      </a:endParaRPr>
                    </a:p>
                  </a:txBody>
                  <a:tcPr marL="68580" marR="68580" marT="0" marB="0" anchor="ctr"/>
                </a:tc>
              </a:tr>
              <a:tr h="711036">
                <a:tc vMerge="1">
                  <a:txBody>
                    <a:bodyPr/>
                    <a:lstStyle/>
                    <a:p>
                      <a:endParaRPr lang="ru-RU"/>
                    </a:p>
                  </a:txBody>
                  <a:tcPr/>
                </a:tc>
                <a:tc rowSpan="2">
                  <a:txBody>
                    <a:bodyPr/>
                    <a:lstStyle/>
                    <a:p>
                      <a:pPr marL="71755" marR="71755" algn="ctr">
                        <a:lnSpc>
                          <a:spcPct val="115000"/>
                        </a:lnSpc>
                        <a:spcAft>
                          <a:spcPts val="0"/>
                        </a:spcAft>
                      </a:pPr>
                      <a:r>
                        <a:rPr lang="ru-RU" sz="1400">
                          <a:latin typeface="Times New Roman"/>
                          <a:ea typeface="Adobe Fan Heiti Std B"/>
                        </a:rPr>
                        <a:t>Малое </a:t>
                      </a:r>
                      <a:r>
                        <a:rPr lang="en-US" sz="1400">
                          <a:latin typeface="Times New Roman"/>
                          <a:ea typeface="Adobe Fan Heiti Std B"/>
                        </a:rPr>
                        <a:t>ω</a:t>
                      </a:r>
                      <a:r>
                        <a:rPr lang="en-US" sz="1400" baseline="-25000">
                          <a:latin typeface="Times New Roman"/>
                          <a:ea typeface="Adobe Fan Heiti Std B"/>
                        </a:rPr>
                        <a:t>k</a:t>
                      </a:r>
                      <a:endParaRPr lang="ru-RU" sz="1400">
                        <a:latin typeface="Times New Roman"/>
                        <a:ea typeface="Calibri"/>
                      </a:endParaRPr>
                    </a:p>
                  </a:txBody>
                  <a:tcPr marL="68580" marR="68580" marT="0" marB="0" vert="vert270" anchor="ctr"/>
                </a:tc>
                <a:tc>
                  <a:txBody>
                    <a:bodyPr/>
                    <a:lstStyle/>
                    <a:p>
                      <a:pPr marL="71755" marR="71755" algn="ctr">
                        <a:lnSpc>
                          <a:spcPct val="115000"/>
                        </a:lnSpc>
                        <a:spcAft>
                          <a:spcPts val="0"/>
                        </a:spcAft>
                      </a:pPr>
                      <a:r>
                        <a:rPr lang="ru-RU" sz="1400">
                          <a:latin typeface="Times New Roman"/>
                          <a:ea typeface="Adobe Fan Heiti Std B"/>
                        </a:rPr>
                        <a:t>Большое </a:t>
                      </a:r>
                      <a:r>
                        <a:rPr lang="ru-RU" sz="1400">
                          <a:latin typeface="Times New Roman"/>
                          <a:ea typeface="Times New Roman"/>
                        </a:rPr>
                        <a:t>α</a:t>
                      </a:r>
                      <a:r>
                        <a:rPr lang="en-US" sz="1400" baseline="-25000">
                          <a:latin typeface="Times New Roman"/>
                          <a:ea typeface="Adobe Fan Heiti Std B"/>
                        </a:rPr>
                        <a:t>k</a:t>
                      </a:r>
                      <a:r>
                        <a:rPr lang="ru-RU" sz="1400">
                          <a:latin typeface="Times New Roman"/>
                          <a:ea typeface="Adobe Fan Heiti Std B"/>
                        </a:rPr>
                        <a:t> </a:t>
                      </a:r>
                      <a:endParaRPr lang="ru-RU" sz="1400">
                        <a:latin typeface="Times New Roman"/>
                        <a:ea typeface="Calibri"/>
                      </a:endParaRPr>
                    </a:p>
                  </a:txBody>
                  <a:tcPr marL="68580" marR="68580" marT="0" marB="0" vert="vert270" anchor="ctr"/>
                </a:tc>
                <a:tc>
                  <a:txBody>
                    <a:bodyPr/>
                    <a:lstStyle/>
                    <a:p>
                      <a:pPr algn="ctr">
                        <a:lnSpc>
                          <a:spcPct val="115000"/>
                        </a:lnSpc>
                        <a:spcAft>
                          <a:spcPts val="0"/>
                        </a:spcAft>
                      </a:pPr>
                      <a:r>
                        <a:rPr lang="en-US" sz="1400">
                          <a:latin typeface="Times New Roman"/>
                          <a:ea typeface="Calibri"/>
                        </a:rPr>
                        <a:t>S</a:t>
                      </a:r>
                      <a:r>
                        <a:rPr lang="en-US" sz="1400" baseline="-25000">
                          <a:latin typeface="Times New Roman"/>
                          <a:ea typeface="Calibri"/>
                        </a:rPr>
                        <a:t>k</a:t>
                      </a:r>
                      <a:r>
                        <a:rPr lang="ru-RU" sz="1400">
                          <a:latin typeface="Times New Roman"/>
                          <a:ea typeface="Calibri"/>
                        </a:rPr>
                        <a:t> – учитель, </a:t>
                      </a:r>
                      <a:r>
                        <a:rPr lang="en-US" sz="1400">
                          <a:latin typeface="Times New Roman"/>
                          <a:ea typeface="Calibri"/>
                        </a:rPr>
                        <a:t>S</a:t>
                      </a:r>
                      <a:r>
                        <a:rPr lang="en-US" sz="1400" baseline="-25000">
                          <a:latin typeface="Times New Roman"/>
                          <a:ea typeface="Calibri"/>
                        </a:rPr>
                        <a:t>i</a:t>
                      </a:r>
                      <a:r>
                        <a:rPr lang="ru-RU" sz="1400">
                          <a:latin typeface="Times New Roman"/>
                          <a:ea typeface="Calibri"/>
                        </a:rPr>
                        <a:t> – хороший ученик.</a:t>
                      </a:r>
                    </a:p>
                    <a:p>
                      <a:pPr algn="ctr">
                        <a:lnSpc>
                          <a:spcPct val="115000"/>
                        </a:lnSpc>
                        <a:spcAft>
                          <a:spcPts val="0"/>
                        </a:spcAft>
                      </a:pPr>
                      <a:r>
                        <a:rPr lang="ru-RU" sz="1400">
                          <a:latin typeface="Times New Roman"/>
                          <a:ea typeface="Calibri"/>
                        </a:rPr>
                        <a:t>Вождь и активный сподвижник</a:t>
                      </a:r>
                    </a:p>
                  </a:txBody>
                  <a:tcPr marL="68580" marR="68580" marT="0" marB="0" anchor="ctr"/>
                </a:tc>
                <a:tc>
                  <a:txBody>
                    <a:bodyPr/>
                    <a:lstStyle/>
                    <a:p>
                      <a:pPr algn="ctr">
                        <a:lnSpc>
                          <a:spcPct val="115000"/>
                        </a:lnSpc>
                        <a:spcAft>
                          <a:spcPts val="0"/>
                        </a:spcAft>
                      </a:pPr>
                      <a:r>
                        <a:rPr lang="ru-RU" sz="1400">
                          <a:latin typeface="Times New Roman"/>
                          <a:ea typeface="Adobe Fan Heiti Std B"/>
                        </a:rPr>
                        <a:t>Диктатура </a:t>
                      </a:r>
                      <a:r>
                        <a:rPr lang="en-US" sz="1400">
                          <a:latin typeface="Times New Roman"/>
                          <a:ea typeface="Calibri"/>
                        </a:rPr>
                        <a:t>S</a:t>
                      </a:r>
                      <a:r>
                        <a:rPr lang="en-US" sz="1400" baseline="-25000">
                          <a:latin typeface="Times New Roman"/>
                          <a:ea typeface="Calibri"/>
                        </a:rPr>
                        <a:t>k</a:t>
                      </a:r>
                      <a:r>
                        <a:rPr lang="ru-RU" sz="1400">
                          <a:latin typeface="Times New Roman"/>
                          <a:ea typeface="Adobe Fan Heiti Std B"/>
                        </a:rPr>
                        <a:t>.</a:t>
                      </a:r>
                      <a:endParaRPr lang="ru-RU" sz="1400">
                        <a:latin typeface="Times New Roman"/>
                        <a:ea typeface="Calibri"/>
                      </a:endParaRPr>
                    </a:p>
                    <a:p>
                      <a:pPr algn="ctr">
                        <a:lnSpc>
                          <a:spcPct val="115000"/>
                        </a:lnSpc>
                        <a:spcAft>
                          <a:spcPts val="0"/>
                        </a:spcAft>
                      </a:pPr>
                      <a:r>
                        <a:rPr lang="en-US" sz="1400">
                          <a:latin typeface="Times New Roman"/>
                          <a:ea typeface="Calibri"/>
                        </a:rPr>
                        <a:t>S</a:t>
                      </a:r>
                      <a:r>
                        <a:rPr lang="en-US" sz="1400" baseline="-25000">
                          <a:latin typeface="Times New Roman"/>
                          <a:ea typeface="Calibri"/>
                        </a:rPr>
                        <a:t>i</a:t>
                      </a:r>
                      <a:r>
                        <a:rPr lang="ru-RU" sz="1400">
                          <a:latin typeface="Times New Roman"/>
                          <a:ea typeface="Calibri"/>
                        </a:rPr>
                        <a:t> – "клон" </a:t>
                      </a:r>
                      <a:r>
                        <a:rPr lang="en-US" sz="1400">
                          <a:latin typeface="Times New Roman"/>
                          <a:ea typeface="Calibri"/>
                        </a:rPr>
                        <a:t>S</a:t>
                      </a:r>
                      <a:r>
                        <a:rPr lang="en-US" sz="1400" baseline="-25000">
                          <a:latin typeface="Times New Roman"/>
                          <a:ea typeface="Calibri"/>
                        </a:rPr>
                        <a:t>k</a:t>
                      </a:r>
                      <a:r>
                        <a:rPr lang="ru-RU" sz="1400">
                          <a:latin typeface="Times New Roman"/>
                          <a:ea typeface="Calibri"/>
                        </a:rPr>
                        <a:t>.</a:t>
                      </a:r>
                    </a:p>
                  </a:txBody>
                  <a:tcPr marL="68580" marR="68580" marT="0" marB="0" anchor="ctr"/>
                </a:tc>
                <a:tc>
                  <a:txBody>
                    <a:bodyPr/>
                    <a:lstStyle/>
                    <a:p>
                      <a:pPr algn="ctr">
                        <a:lnSpc>
                          <a:spcPct val="115000"/>
                        </a:lnSpc>
                        <a:spcAft>
                          <a:spcPts val="0"/>
                        </a:spcAft>
                      </a:pPr>
                      <a:r>
                        <a:rPr lang="ru-RU" sz="1400" dirty="0">
                          <a:latin typeface="Times New Roman"/>
                          <a:ea typeface="Adobe Fan Heiti Std B"/>
                        </a:rPr>
                        <a:t>Перспективное содружество. Активный взаимообмен информацией</a:t>
                      </a:r>
                      <a:endParaRPr lang="ru-RU" sz="1400" dirty="0">
                        <a:latin typeface="Times New Roman"/>
                        <a:ea typeface="Calibri"/>
                      </a:endParaRPr>
                    </a:p>
                  </a:txBody>
                  <a:tcPr marL="68580" marR="68580" marT="0" marB="0" anchor="ctr"/>
                </a:tc>
                <a:tc>
                  <a:txBody>
                    <a:bodyPr/>
                    <a:lstStyle/>
                    <a:p>
                      <a:pPr algn="ctr">
                        <a:lnSpc>
                          <a:spcPct val="115000"/>
                        </a:lnSpc>
                        <a:spcAft>
                          <a:spcPts val="0"/>
                        </a:spcAft>
                      </a:pPr>
                      <a:r>
                        <a:rPr lang="ru-RU" sz="1400" dirty="0">
                          <a:latin typeface="Times New Roman"/>
                          <a:ea typeface="Adobe Fan Heiti Std B"/>
                        </a:rPr>
                        <a:t>Слабое взаимодействие при инициативе </a:t>
                      </a:r>
                      <a:r>
                        <a:rPr lang="en-US" sz="1400" dirty="0" err="1">
                          <a:latin typeface="Times New Roman"/>
                          <a:ea typeface="Calibri"/>
                        </a:rPr>
                        <a:t>S</a:t>
                      </a:r>
                      <a:r>
                        <a:rPr lang="en-US" sz="1400" baseline="-25000" dirty="0" err="1">
                          <a:latin typeface="Times New Roman"/>
                          <a:ea typeface="Calibri"/>
                        </a:rPr>
                        <a:t>k</a:t>
                      </a:r>
                      <a:r>
                        <a:rPr lang="en-US" sz="1400" dirty="0">
                          <a:latin typeface="Times New Roman"/>
                          <a:ea typeface="Adobe Fan Heiti Std B"/>
                        </a:rPr>
                        <a:t> </a:t>
                      </a:r>
                      <a:endParaRPr lang="ru-RU" sz="1400" dirty="0">
                        <a:latin typeface="Times New Roman"/>
                        <a:ea typeface="Calibri"/>
                      </a:endParaRPr>
                    </a:p>
                  </a:txBody>
                  <a:tcPr marL="68580" marR="68580" marT="0" marB="0" anchor="ctr"/>
                </a:tc>
              </a:tr>
              <a:tr h="711036">
                <a:tc vMerge="1">
                  <a:txBody>
                    <a:bodyPr/>
                    <a:lstStyle/>
                    <a:p>
                      <a:endParaRPr lang="ru-RU"/>
                    </a:p>
                  </a:txBody>
                  <a:tcPr/>
                </a:tc>
                <a:tc vMerge="1">
                  <a:txBody>
                    <a:bodyPr/>
                    <a:lstStyle/>
                    <a:p>
                      <a:endParaRPr lang="ru-RU"/>
                    </a:p>
                  </a:txBody>
                  <a:tcPr/>
                </a:tc>
                <a:tc>
                  <a:txBody>
                    <a:bodyPr/>
                    <a:lstStyle/>
                    <a:p>
                      <a:pPr marL="71755" marR="71755" algn="ctr">
                        <a:lnSpc>
                          <a:spcPct val="115000"/>
                        </a:lnSpc>
                        <a:spcAft>
                          <a:spcPts val="0"/>
                        </a:spcAft>
                      </a:pPr>
                      <a:r>
                        <a:rPr lang="ru-RU" sz="1400">
                          <a:latin typeface="Times New Roman"/>
                          <a:ea typeface="Adobe Fan Heiti Std B"/>
                        </a:rPr>
                        <a:t>Малое </a:t>
                      </a:r>
                      <a:r>
                        <a:rPr lang="ru-RU" sz="1400">
                          <a:latin typeface="Times New Roman"/>
                          <a:ea typeface="Times New Roman"/>
                        </a:rPr>
                        <a:t>α</a:t>
                      </a:r>
                      <a:r>
                        <a:rPr lang="en-US" sz="1400" baseline="-25000">
                          <a:latin typeface="Times New Roman"/>
                          <a:ea typeface="Adobe Fan Heiti Std B"/>
                        </a:rPr>
                        <a:t>k</a:t>
                      </a:r>
                      <a:r>
                        <a:rPr lang="ru-RU" sz="1400">
                          <a:latin typeface="Times New Roman"/>
                          <a:ea typeface="Adobe Fan Heiti Std B"/>
                        </a:rPr>
                        <a:t> </a:t>
                      </a:r>
                      <a:endParaRPr lang="ru-RU" sz="1400">
                        <a:latin typeface="Times New Roman"/>
                        <a:ea typeface="Calibri"/>
                      </a:endParaRPr>
                    </a:p>
                  </a:txBody>
                  <a:tcPr marL="68580" marR="68580" marT="0" marB="0" vert="vert270" anchor="ctr"/>
                </a:tc>
                <a:tc>
                  <a:txBody>
                    <a:bodyPr/>
                    <a:lstStyle/>
                    <a:p>
                      <a:pPr algn="ctr">
                        <a:lnSpc>
                          <a:spcPct val="115000"/>
                        </a:lnSpc>
                        <a:spcAft>
                          <a:spcPts val="0"/>
                        </a:spcAft>
                      </a:pPr>
                      <a:r>
                        <a:rPr lang="ru-RU" sz="1400">
                          <a:latin typeface="Times New Roman"/>
                          <a:ea typeface="Calibri"/>
                        </a:rPr>
                        <a:t>Слабый вождь (</a:t>
                      </a:r>
                      <a:r>
                        <a:rPr lang="en-US" sz="1400">
                          <a:latin typeface="Times New Roman"/>
                          <a:ea typeface="Calibri"/>
                        </a:rPr>
                        <a:t>S</a:t>
                      </a:r>
                      <a:r>
                        <a:rPr lang="en-US" sz="1400" baseline="-25000">
                          <a:latin typeface="Times New Roman"/>
                          <a:ea typeface="Calibri"/>
                        </a:rPr>
                        <a:t>i</a:t>
                      </a:r>
                      <a:r>
                        <a:rPr lang="ru-RU" sz="1400">
                          <a:latin typeface="Times New Roman"/>
                          <a:ea typeface="Calibri"/>
                        </a:rPr>
                        <a:t>) и ненадежный сподвижник (</a:t>
                      </a:r>
                      <a:r>
                        <a:rPr lang="en-US" sz="1400">
                          <a:latin typeface="Times New Roman"/>
                          <a:ea typeface="Calibri"/>
                        </a:rPr>
                        <a:t>S</a:t>
                      </a:r>
                      <a:r>
                        <a:rPr lang="en-US" sz="1400" baseline="-25000">
                          <a:latin typeface="Times New Roman"/>
                          <a:ea typeface="Calibri"/>
                        </a:rPr>
                        <a:t>k</a:t>
                      </a:r>
                      <a:r>
                        <a:rPr lang="ru-RU" sz="1400">
                          <a:latin typeface="Times New Roman"/>
                          <a:ea typeface="Calibri"/>
                        </a:rPr>
                        <a:t>)  </a:t>
                      </a:r>
                    </a:p>
                  </a:txBody>
                  <a:tcPr marL="68580" marR="68580" marT="0" marB="0" anchor="ctr"/>
                </a:tc>
                <a:tc>
                  <a:txBody>
                    <a:bodyPr/>
                    <a:lstStyle/>
                    <a:p>
                      <a:pPr algn="ctr">
                        <a:lnSpc>
                          <a:spcPct val="115000"/>
                        </a:lnSpc>
                        <a:spcAft>
                          <a:spcPts val="0"/>
                        </a:spcAft>
                      </a:pPr>
                      <a:r>
                        <a:rPr lang="ru-RU" sz="1400">
                          <a:latin typeface="Times New Roman"/>
                          <a:ea typeface="Adobe Fan Heiti Std B"/>
                        </a:rPr>
                        <a:t>Пассивное подчинение индивида </a:t>
                      </a:r>
                      <a:r>
                        <a:rPr lang="en-US" sz="1400">
                          <a:latin typeface="Times New Roman"/>
                          <a:ea typeface="Calibri"/>
                        </a:rPr>
                        <a:t>S</a:t>
                      </a:r>
                      <a:r>
                        <a:rPr lang="en-US" sz="1400" baseline="-25000">
                          <a:latin typeface="Times New Roman"/>
                          <a:ea typeface="Calibri"/>
                        </a:rPr>
                        <a:t>i</a:t>
                      </a:r>
                      <a:r>
                        <a:rPr lang="ru-RU" sz="1400">
                          <a:latin typeface="Times New Roman"/>
                          <a:ea typeface="Adobe Fan Heiti Std B"/>
                        </a:rPr>
                        <a:t> индивиду </a:t>
                      </a:r>
                      <a:r>
                        <a:rPr lang="en-US" sz="1400">
                          <a:latin typeface="Times New Roman"/>
                          <a:ea typeface="Calibri"/>
                        </a:rPr>
                        <a:t>S</a:t>
                      </a:r>
                      <a:r>
                        <a:rPr lang="en-US" sz="1400" baseline="-25000">
                          <a:latin typeface="Times New Roman"/>
                          <a:ea typeface="Calibri"/>
                        </a:rPr>
                        <a:t>k</a:t>
                      </a:r>
                      <a:endParaRPr lang="ru-RU" sz="1400">
                        <a:latin typeface="Times New Roman"/>
                        <a:ea typeface="Calibri"/>
                      </a:endParaRPr>
                    </a:p>
                  </a:txBody>
                  <a:tcPr marL="68580" marR="68580" marT="0" marB="0" anchor="ctr"/>
                </a:tc>
                <a:tc>
                  <a:txBody>
                    <a:bodyPr/>
                    <a:lstStyle/>
                    <a:p>
                      <a:pPr algn="ctr">
                        <a:lnSpc>
                          <a:spcPct val="115000"/>
                        </a:lnSpc>
                        <a:spcAft>
                          <a:spcPts val="0"/>
                        </a:spcAft>
                      </a:pPr>
                      <a:r>
                        <a:rPr lang="ru-RU" sz="1400">
                          <a:latin typeface="Times New Roman"/>
                          <a:ea typeface="Adobe Fan Heiti Std B"/>
                        </a:rPr>
                        <a:t>Слабое взаимодействие при инициативе </a:t>
                      </a:r>
                      <a:r>
                        <a:rPr lang="en-US" sz="1400">
                          <a:latin typeface="Times New Roman"/>
                          <a:ea typeface="Calibri"/>
                        </a:rPr>
                        <a:t>S</a:t>
                      </a:r>
                      <a:r>
                        <a:rPr lang="en-US" sz="1400" baseline="-25000">
                          <a:latin typeface="Times New Roman"/>
                          <a:ea typeface="Calibri"/>
                        </a:rPr>
                        <a:t>i</a:t>
                      </a:r>
                      <a:r>
                        <a:rPr lang="en-US" sz="1400">
                          <a:latin typeface="Times New Roman"/>
                          <a:ea typeface="Calibri"/>
                        </a:rPr>
                        <a:t> </a:t>
                      </a:r>
                      <a:endParaRPr lang="ru-RU" sz="1400">
                        <a:latin typeface="Times New Roman"/>
                        <a:ea typeface="Calibri"/>
                      </a:endParaRPr>
                    </a:p>
                  </a:txBody>
                  <a:tcPr marL="68580" marR="68580" marT="0" marB="0" anchor="ctr"/>
                </a:tc>
                <a:tc>
                  <a:txBody>
                    <a:bodyPr/>
                    <a:lstStyle/>
                    <a:p>
                      <a:pPr algn="ctr">
                        <a:lnSpc>
                          <a:spcPct val="115000"/>
                        </a:lnSpc>
                        <a:spcAft>
                          <a:spcPts val="0"/>
                        </a:spcAft>
                      </a:pPr>
                      <a:r>
                        <a:rPr lang="ru-RU" sz="1400" dirty="0">
                          <a:latin typeface="Times New Roman"/>
                          <a:ea typeface="Adobe Fan Heiti Std B"/>
                        </a:rPr>
                        <a:t>Отсутствие взаимодействия</a:t>
                      </a:r>
                      <a:endParaRPr lang="ru-RU" sz="1400" dirty="0">
                        <a:latin typeface="Times New Roman"/>
                        <a:ea typeface="Calibri"/>
                      </a:endParaRPr>
                    </a:p>
                  </a:txBody>
                  <a:tcPr marL="68580" marR="68580" marT="0" marB="0" anchor="ctr"/>
                </a:tc>
              </a:tr>
            </a:tbl>
          </a:graphicData>
        </a:graphic>
      </p:graphicFrame>
      <p:sp>
        <p:nvSpPr>
          <p:cNvPr id="4" name="Номер слайда 3"/>
          <p:cNvSpPr>
            <a:spLocks noGrp="1"/>
          </p:cNvSpPr>
          <p:nvPr>
            <p:ph type="sldNum" sz="quarter" idx="12"/>
          </p:nvPr>
        </p:nvSpPr>
        <p:spPr/>
        <p:txBody>
          <a:bodyPr/>
          <a:lstStyle/>
          <a:p>
            <a:fld id="{A28E3E64-D415-483F-B0AD-D304A1962B41}" type="slidenum">
              <a:rPr lang="ru-RU" smtClean="0"/>
              <a:pPr/>
              <a:t>17</a:t>
            </a:fld>
            <a:endParaRPr lang="ru-RU"/>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418058"/>
          </a:xfrm>
        </p:spPr>
        <p:txBody>
          <a:bodyPr>
            <a:noAutofit/>
          </a:bodyPr>
          <a:lstStyle/>
          <a:p>
            <a:r>
              <a:rPr lang="ru-RU" sz="2400" dirty="0" smtClean="0">
                <a:latin typeface="Times New Roman" pitchFamily="18" charset="0"/>
                <a:cs typeface="Times New Roman" pitchFamily="18" charset="0"/>
              </a:rPr>
              <a:t>Пояснения к таблице на слайде 17</a:t>
            </a:r>
            <a:endParaRPr lang="ru-RU" sz="2400" dirty="0">
              <a:latin typeface="Times New Roman" pitchFamily="18" charset="0"/>
              <a:cs typeface="Times New Roman" pitchFamily="18" charset="0"/>
            </a:endParaRPr>
          </a:p>
        </p:txBody>
      </p:sp>
      <p:sp>
        <p:nvSpPr>
          <p:cNvPr id="3" name="Содержимое 2"/>
          <p:cNvSpPr>
            <a:spLocks noGrp="1"/>
          </p:cNvSpPr>
          <p:nvPr>
            <p:ph idx="1"/>
          </p:nvPr>
        </p:nvSpPr>
        <p:spPr>
          <a:xfrm>
            <a:off x="457200" y="908720"/>
            <a:ext cx="8363272" cy="5472608"/>
          </a:xfrm>
        </p:spPr>
        <p:txBody>
          <a:bodyPr>
            <a:normAutofit fontScale="55000" lnSpcReduction="20000"/>
          </a:bodyPr>
          <a:lstStyle/>
          <a:p>
            <a:pPr algn="ctr">
              <a:lnSpc>
                <a:spcPct val="145000"/>
              </a:lnSpc>
            </a:pPr>
            <a:r>
              <a:rPr lang="ru-RU" dirty="0">
                <a:latin typeface="Times New Roman" pitchFamily="18" charset="0"/>
                <a:cs typeface="Times New Roman" pitchFamily="18" charset="0"/>
              </a:rPr>
              <a:t>В данной таблице можно </a:t>
            </a:r>
            <a:r>
              <a:rPr lang="ru-RU" dirty="0" smtClean="0">
                <a:latin typeface="Times New Roman" pitchFamily="18" charset="0"/>
                <a:cs typeface="Times New Roman" pitchFamily="18" charset="0"/>
              </a:rPr>
              <a:t>найти те </a:t>
            </a:r>
            <a:r>
              <a:rPr lang="ru-RU" dirty="0">
                <a:latin typeface="Times New Roman" pitchFamily="18" charset="0"/>
                <a:cs typeface="Times New Roman" pitchFamily="18" charset="0"/>
              </a:rPr>
              <a:t>виды власти, которые М. Вебер идентифицировал как социальную власть и которая чаще всего реализуется </a:t>
            </a:r>
            <a:r>
              <a:rPr lang="ru-RU" dirty="0" smtClean="0">
                <a:latin typeface="Times New Roman" pitchFamily="18" charset="0"/>
                <a:cs typeface="Times New Roman" pitchFamily="18" charset="0"/>
              </a:rPr>
              <a:t>как "</a:t>
            </a:r>
            <a:r>
              <a:rPr lang="ru-RU" b="1" dirty="0" smtClean="0">
                <a:latin typeface="Times New Roman" pitchFamily="18" charset="0"/>
                <a:cs typeface="Times New Roman" pitchFamily="18" charset="0"/>
              </a:rPr>
              <a:t>насилие</a:t>
            </a:r>
            <a:r>
              <a:rPr lang="ru-RU" dirty="0" smtClean="0">
                <a:latin typeface="Times New Roman" pitchFamily="18" charset="0"/>
                <a:cs typeface="Times New Roman" pitchFamily="18" charset="0"/>
              </a:rPr>
              <a:t>", </a:t>
            </a:r>
            <a:r>
              <a:rPr lang="ru-RU" dirty="0">
                <a:latin typeface="Times New Roman" pitchFamily="18" charset="0"/>
                <a:cs typeface="Times New Roman" pitchFamily="18" charset="0"/>
              </a:rPr>
              <a:t>а также те типы власти, источником которых является "</a:t>
            </a:r>
            <a:r>
              <a:rPr lang="ru-RU" b="1" dirty="0" smtClean="0">
                <a:latin typeface="Times New Roman" pitchFamily="18" charset="0"/>
                <a:cs typeface="Times New Roman" pitchFamily="18" charset="0"/>
              </a:rPr>
              <a:t>авторитет</a:t>
            </a:r>
            <a:r>
              <a:rPr lang="ru-RU" dirty="0" smtClean="0">
                <a:latin typeface="Times New Roman" pitchFamily="18" charset="0"/>
                <a:cs typeface="Times New Roman" pitchFamily="18" charset="0"/>
              </a:rPr>
              <a:t>".</a:t>
            </a:r>
          </a:p>
          <a:p>
            <a:pPr algn="ctr">
              <a:lnSpc>
                <a:spcPct val="145000"/>
              </a:lnSpc>
            </a:pPr>
            <a:r>
              <a:rPr lang="ru-RU" dirty="0" smtClean="0">
                <a:latin typeface="Times New Roman" pitchFamily="18" charset="0"/>
                <a:cs typeface="Times New Roman" pitchFamily="18" charset="0"/>
              </a:rPr>
              <a:t>В первом случае (</a:t>
            </a:r>
            <a:r>
              <a:rPr lang="ru-RU" dirty="0">
                <a:latin typeface="Times New Roman" pitchFamily="18" charset="0"/>
                <a:cs typeface="Times New Roman" pitchFamily="18" charset="0"/>
              </a:rPr>
              <a:t>столбец 2, 1-я клетка </a:t>
            </a:r>
            <a:r>
              <a:rPr lang="ru-RU" dirty="0" smtClean="0">
                <a:latin typeface="Times New Roman" pitchFamily="18" charset="0"/>
                <a:cs typeface="Times New Roman" pitchFamily="18" charset="0"/>
              </a:rPr>
              <a:t>сверху и </a:t>
            </a:r>
            <a:r>
              <a:rPr lang="ru-RU" dirty="0">
                <a:latin typeface="Times New Roman" pitchFamily="18" charset="0"/>
                <a:cs typeface="Times New Roman" pitchFamily="18" charset="0"/>
              </a:rPr>
              <a:t>столбец 3, 2-я клетка </a:t>
            </a:r>
            <a:r>
              <a:rPr lang="ru-RU" dirty="0" smtClean="0">
                <a:latin typeface="Times New Roman" pitchFamily="18" charset="0"/>
                <a:cs typeface="Times New Roman" pitchFamily="18" charset="0"/>
              </a:rPr>
              <a:t>сверху), имеет место единоличное лидерство, когда, </a:t>
            </a:r>
            <a:r>
              <a:rPr lang="ru-RU" dirty="0">
                <a:latin typeface="Times New Roman" pitchFamily="18" charset="0"/>
                <a:cs typeface="Times New Roman" pitchFamily="18" charset="0"/>
              </a:rPr>
              <a:t>при большом пересечении </a:t>
            </a:r>
            <a:r>
              <a:rPr lang="ru-RU" dirty="0" smtClean="0">
                <a:latin typeface="Times New Roman" pitchFamily="18" charset="0"/>
                <a:cs typeface="Times New Roman" pitchFamily="18" charset="0"/>
              </a:rPr>
              <a:t>тезаурусов, </a:t>
            </a:r>
            <a:r>
              <a:rPr lang="ru-RU" dirty="0">
                <a:latin typeface="Times New Roman" pitchFamily="18" charset="0"/>
                <a:cs typeface="Times New Roman" pitchFamily="18" charset="0"/>
              </a:rPr>
              <a:t>один из индивидов является более активным в социальном плане и может подчинить себе другого индивида, </a:t>
            </a:r>
            <a:r>
              <a:rPr lang="ru-RU" dirty="0" smtClean="0">
                <a:latin typeface="Times New Roman" pitchFamily="18" charset="0"/>
                <a:cs typeface="Times New Roman" pitchFamily="18" charset="0"/>
              </a:rPr>
              <a:t>что и является </a:t>
            </a:r>
            <a:r>
              <a:rPr lang="ru-RU" b="1" dirty="0" smtClean="0">
                <a:latin typeface="Times New Roman" pitchFamily="18" charset="0"/>
                <a:cs typeface="Times New Roman" pitchFamily="18" charset="0"/>
              </a:rPr>
              <a:t>насилием</a:t>
            </a:r>
            <a:r>
              <a:rPr lang="ru-RU" dirty="0" smtClean="0">
                <a:latin typeface="Times New Roman" pitchFamily="18" charset="0"/>
                <a:cs typeface="Times New Roman" pitchFamily="18" charset="0"/>
              </a:rPr>
              <a:t>.</a:t>
            </a:r>
          </a:p>
          <a:p>
            <a:pPr algn="ctr">
              <a:lnSpc>
                <a:spcPct val="145000"/>
              </a:lnSpc>
            </a:pPr>
            <a:r>
              <a:rPr lang="ru-RU" dirty="0" smtClean="0">
                <a:latin typeface="Times New Roman" pitchFamily="18" charset="0"/>
                <a:cs typeface="Times New Roman" pitchFamily="18" charset="0"/>
              </a:rPr>
              <a:t>В </a:t>
            </a:r>
            <a:r>
              <a:rPr lang="ru-RU" dirty="0">
                <a:latin typeface="Times New Roman" pitchFamily="18" charset="0"/>
                <a:cs typeface="Times New Roman" pitchFamily="18" charset="0"/>
              </a:rPr>
              <a:t>то же время, </a:t>
            </a:r>
            <a:r>
              <a:rPr lang="ru-RU" dirty="0" smtClean="0">
                <a:latin typeface="Times New Roman" pitchFamily="18" charset="0"/>
                <a:cs typeface="Times New Roman" pitchFamily="18" charset="0"/>
              </a:rPr>
              <a:t>типы </a:t>
            </a:r>
            <a:r>
              <a:rPr lang="ru-RU" dirty="0">
                <a:latin typeface="Times New Roman" pitchFamily="18" charset="0"/>
                <a:cs typeface="Times New Roman" pitchFamily="18" charset="0"/>
              </a:rPr>
              <a:t>соотношений, которые приведены </a:t>
            </a:r>
            <a:r>
              <a:rPr lang="ru-RU" dirty="0" smtClean="0">
                <a:latin typeface="Times New Roman" pitchFamily="18" charset="0"/>
                <a:cs typeface="Times New Roman" pitchFamily="18" charset="0"/>
              </a:rPr>
              <a:t>в</a:t>
            </a:r>
          </a:p>
          <a:p>
            <a:pPr algn="ctr">
              <a:lnSpc>
                <a:spcPct val="145000"/>
              </a:lnSpc>
              <a:spcBef>
                <a:spcPts val="0"/>
              </a:spcBef>
            </a:pPr>
            <a:r>
              <a:rPr lang="ru-RU" dirty="0" smtClean="0">
                <a:latin typeface="Times New Roman" pitchFamily="18" charset="0"/>
                <a:cs typeface="Times New Roman" pitchFamily="18" charset="0"/>
              </a:rPr>
              <a:t> строке 1, </a:t>
            </a:r>
            <a:r>
              <a:rPr lang="ru-RU" dirty="0">
                <a:latin typeface="Times New Roman" pitchFamily="18" charset="0"/>
                <a:cs typeface="Times New Roman" pitchFamily="18" charset="0"/>
              </a:rPr>
              <a:t>столбцы 3 и </a:t>
            </a:r>
            <a:r>
              <a:rPr lang="ru-RU" dirty="0" smtClean="0">
                <a:latin typeface="Times New Roman" pitchFamily="18" charset="0"/>
                <a:cs typeface="Times New Roman" pitchFamily="18" charset="0"/>
              </a:rPr>
              <a:t>4, можно </a:t>
            </a:r>
            <a:r>
              <a:rPr lang="ru-RU" dirty="0">
                <a:latin typeface="Times New Roman" pitchFamily="18" charset="0"/>
                <a:cs typeface="Times New Roman" pitchFamily="18" charset="0"/>
              </a:rPr>
              <a:t>интерпретировать как отношение учителя и ученика, или вождя и активного сподвижника, </a:t>
            </a:r>
            <a:r>
              <a:rPr lang="ru-RU" dirty="0" smtClean="0">
                <a:latin typeface="Times New Roman" pitchFamily="18" charset="0"/>
                <a:cs typeface="Times New Roman" pitchFamily="18" charset="0"/>
              </a:rPr>
              <a:t>так как у одного из индивидов (“ученик”) при высокой </a:t>
            </a:r>
            <a:r>
              <a:rPr lang="ru-RU" dirty="0">
                <a:latin typeface="Times New Roman" pitchFamily="18" charset="0"/>
                <a:cs typeface="Times New Roman" pitchFamily="18" charset="0"/>
              </a:rPr>
              <a:t>социальной активности </a:t>
            </a:r>
            <a:r>
              <a:rPr lang="ru-RU" dirty="0" smtClean="0">
                <a:latin typeface="Times New Roman" pitchFamily="18" charset="0"/>
                <a:cs typeface="Times New Roman" pitchFamily="18" charset="0"/>
              </a:rPr>
              <a:t>в </a:t>
            </a:r>
            <a:r>
              <a:rPr lang="ru-RU" dirty="0">
                <a:latin typeface="Times New Roman" pitchFamily="18" charset="0"/>
                <a:cs typeface="Times New Roman" pitchFamily="18" charset="0"/>
              </a:rPr>
              <a:t>пересечение </a:t>
            </a:r>
            <a:r>
              <a:rPr lang="en-US" dirty="0" err="1">
                <a:latin typeface="Times New Roman" pitchFamily="18" charset="0"/>
                <a:cs typeface="Times New Roman" pitchFamily="18" charset="0"/>
              </a:rPr>
              <a:t>R</a:t>
            </a:r>
            <a:r>
              <a:rPr lang="en-US" baseline="-25000" dirty="0" err="1">
                <a:latin typeface="Times New Roman" pitchFamily="18" charset="0"/>
                <a:cs typeface="Times New Roman" pitchFamily="18" charset="0"/>
              </a:rPr>
              <a:t>ik</a:t>
            </a:r>
            <a:r>
              <a:rPr lang="ru-RU" dirty="0">
                <a:latin typeface="Times New Roman" pitchFamily="18" charset="0"/>
                <a:cs typeface="Times New Roman" pitchFamily="18" charset="0"/>
              </a:rPr>
              <a:t> вошла бóльшая часть </a:t>
            </a:r>
            <a:r>
              <a:rPr lang="ru-RU" dirty="0" smtClean="0">
                <a:latin typeface="Times New Roman" pitchFamily="18" charset="0"/>
                <a:cs typeface="Times New Roman" pitchFamily="18" charset="0"/>
              </a:rPr>
              <a:t>тезауруса</a:t>
            </a:r>
            <a:r>
              <a:rPr lang="ru-RU" dirty="0">
                <a:latin typeface="Times New Roman" pitchFamily="18" charset="0"/>
                <a:cs typeface="Times New Roman" pitchFamily="18" charset="0"/>
              </a:rPr>
              <a:t>, а у второго индивида это пересечение захватило только малую часть </a:t>
            </a:r>
            <a:r>
              <a:rPr lang="ru-RU" dirty="0" smtClean="0">
                <a:latin typeface="Times New Roman" pitchFamily="18" charset="0"/>
                <a:cs typeface="Times New Roman" pitchFamily="18" charset="0"/>
              </a:rPr>
              <a:t>его тезауруса </a:t>
            </a:r>
            <a:r>
              <a:rPr lang="ru-RU" dirty="0">
                <a:latin typeface="Times New Roman" pitchFamily="18" charset="0"/>
                <a:cs typeface="Times New Roman" pitchFamily="18" charset="0"/>
              </a:rPr>
              <a:t>(“учитель”). То есть в данном случае источником власти является </a:t>
            </a:r>
            <a:r>
              <a:rPr lang="ru-RU" b="1" dirty="0">
                <a:latin typeface="Times New Roman" pitchFamily="18" charset="0"/>
                <a:cs typeface="Times New Roman" pitchFamily="18" charset="0"/>
              </a:rPr>
              <a:t>авторитет</a:t>
            </a:r>
            <a:r>
              <a:rPr lang="ru-RU" dirty="0">
                <a:latin typeface="Times New Roman" pitchFamily="18" charset="0"/>
                <a:cs typeface="Times New Roman" pitchFamily="18" charset="0"/>
              </a:rPr>
              <a:t> учителя (вождя). </a:t>
            </a:r>
          </a:p>
        </p:txBody>
      </p:sp>
      <p:sp>
        <p:nvSpPr>
          <p:cNvPr id="4" name="Прямоугольник 3"/>
          <p:cNvSpPr/>
          <p:nvPr/>
        </p:nvSpPr>
        <p:spPr>
          <a:xfrm>
            <a:off x="719064" y="836712"/>
            <a:ext cx="8029400" cy="518457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5" name="Номер слайда 4"/>
          <p:cNvSpPr>
            <a:spLocks noGrp="1"/>
          </p:cNvSpPr>
          <p:nvPr>
            <p:ph type="sldNum" sz="quarter" idx="12"/>
          </p:nvPr>
        </p:nvSpPr>
        <p:spPr/>
        <p:txBody>
          <a:bodyPr/>
          <a:lstStyle/>
          <a:p>
            <a:fld id="{A28E3E64-D415-483F-B0AD-D304A1962B41}" type="slidenum">
              <a:rPr lang="ru-RU" smtClean="0"/>
              <a:pPr/>
              <a:t>18</a:t>
            </a:fld>
            <a:endParaRPr lang="ru-RU"/>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34082"/>
          </a:xfrm>
        </p:spPr>
        <p:txBody>
          <a:bodyPr>
            <a:normAutofit/>
          </a:bodyPr>
          <a:lstStyle/>
          <a:p>
            <a:r>
              <a:rPr lang="ru-RU" sz="2400" dirty="0" smtClean="0">
                <a:latin typeface="Times New Roman" pitchFamily="18" charset="0"/>
                <a:cs typeface="Times New Roman" pitchFamily="18" charset="0"/>
              </a:rPr>
              <a:t>Пояснение к таблице на слайде 17.</a:t>
            </a:r>
            <a:endParaRPr lang="ru-RU" sz="2400" dirty="0">
              <a:latin typeface="Times New Roman" pitchFamily="18" charset="0"/>
              <a:cs typeface="Times New Roman" pitchFamily="18" charset="0"/>
            </a:endParaRPr>
          </a:p>
        </p:txBody>
      </p:sp>
      <p:sp>
        <p:nvSpPr>
          <p:cNvPr id="3" name="Содержимое 2"/>
          <p:cNvSpPr>
            <a:spLocks noGrp="1"/>
          </p:cNvSpPr>
          <p:nvPr>
            <p:ph idx="1"/>
          </p:nvPr>
        </p:nvSpPr>
        <p:spPr>
          <a:xfrm>
            <a:off x="457200" y="1124744"/>
            <a:ext cx="8229600" cy="5001419"/>
          </a:xfrm>
        </p:spPr>
        <p:txBody>
          <a:bodyPr>
            <a:noAutofit/>
          </a:bodyPr>
          <a:lstStyle/>
          <a:p>
            <a:pPr algn="ctr"/>
            <a:r>
              <a:rPr lang="ru-RU" sz="2400" dirty="0" smtClean="0">
                <a:latin typeface="Times New Roman" pitchFamily="18" charset="0"/>
                <a:cs typeface="Times New Roman" pitchFamily="18" charset="0"/>
              </a:rPr>
              <a:t>При </a:t>
            </a:r>
            <a:r>
              <a:rPr lang="ru-RU" sz="2400" dirty="0">
                <a:latin typeface="Times New Roman" pitchFamily="18" charset="0"/>
                <a:cs typeface="Times New Roman" pitchFamily="18" charset="0"/>
              </a:rPr>
              <a:t>объединении </a:t>
            </a:r>
            <a:r>
              <a:rPr lang="ru-RU" sz="2400" dirty="0" smtClean="0">
                <a:latin typeface="Times New Roman" pitchFamily="18" charset="0"/>
                <a:cs typeface="Times New Roman" pitchFamily="18" charset="0"/>
              </a:rPr>
              <a:t>индивидов </a:t>
            </a:r>
            <a:r>
              <a:rPr lang="ru-RU" sz="2400" dirty="0">
                <a:latin typeface="Times New Roman" pitchFamily="18" charset="0"/>
                <a:cs typeface="Times New Roman" pitchFamily="18" charset="0"/>
              </a:rPr>
              <a:t>может </a:t>
            </a:r>
            <a:r>
              <a:rPr lang="ru-RU" sz="2400" dirty="0" smtClean="0">
                <a:latin typeface="Times New Roman" pitchFamily="18" charset="0"/>
                <a:cs typeface="Times New Roman" pitchFamily="18" charset="0"/>
              </a:rPr>
              <a:t>также возникнуть </a:t>
            </a:r>
            <a:r>
              <a:rPr lang="ru-RU" sz="2400" dirty="0">
                <a:latin typeface="Times New Roman" pitchFamily="18" charset="0"/>
                <a:cs typeface="Times New Roman" pitchFamily="18" charset="0"/>
              </a:rPr>
              <a:t>такая группа, в которой нет какого-либо серьезного приоритета </a:t>
            </a:r>
            <a:r>
              <a:rPr lang="ru-RU" sz="2400" dirty="0" smtClean="0">
                <a:latin typeface="Times New Roman" pitchFamily="18" charset="0"/>
                <a:cs typeface="Times New Roman" pitchFamily="18" charset="0"/>
              </a:rPr>
              <a:t>одних индивидуумов </a:t>
            </a:r>
            <a:r>
              <a:rPr lang="ru-RU" sz="2400" dirty="0">
                <a:latin typeface="Times New Roman" pitchFamily="18" charset="0"/>
                <a:cs typeface="Times New Roman" pitchFamily="18" charset="0"/>
              </a:rPr>
              <a:t>относительно </a:t>
            </a:r>
            <a:r>
              <a:rPr lang="ru-RU" sz="2400" dirty="0" smtClean="0">
                <a:latin typeface="Times New Roman" pitchFamily="18" charset="0"/>
                <a:cs typeface="Times New Roman" pitchFamily="18" charset="0"/>
              </a:rPr>
              <a:t>других индивидуумов. Тогда </a:t>
            </a:r>
            <a:r>
              <a:rPr lang="ru-RU" sz="2400" dirty="0">
                <a:latin typeface="Times New Roman" pitchFamily="18" charset="0"/>
                <a:cs typeface="Times New Roman" pitchFamily="18" charset="0"/>
              </a:rPr>
              <a:t>между ними возникают отношения, которые естественно назвать “</a:t>
            </a:r>
            <a:r>
              <a:rPr lang="ru-RU" sz="2400" b="1" dirty="0">
                <a:latin typeface="Times New Roman" pitchFamily="18" charset="0"/>
                <a:cs typeface="Times New Roman" pitchFamily="18" charset="0"/>
              </a:rPr>
              <a:t>содружеством</a:t>
            </a:r>
            <a:r>
              <a:rPr lang="ru-RU" sz="2400" dirty="0">
                <a:latin typeface="Times New Roman" pitchFamily="18" charset="0"/>
                <a:cs typeface="Times New Roman" pitchFamily="18" charset="0"/>
              </a:rPr>
              <a:t>” (левый верхний угол), в связи с высоким уровнем пересечения структур их личностей и их высокой социальной </a:t>
            </a:r>
            <a:r>
              <a:rPr lang="ru-RU" sz="2400" dirty="0" smtClean="0">
                <a:latin typeface="Times New Roman" pitchFamily="18" charset="0"/>
                <a:cs typeface="Times New Roman" pitchFamily="18" charset="0"/>
              </a:rPr>
              <a:t>активностью.</a:t>
            </a:r>
          </a:p>
          <a:p>
            <a:pPr algn="ctr"/>
            <a:r>
              <a:rPr lang="ru-RU" sz="2400" dirty="0" smtClean="0">
                <a:latin typeface="Times New Roman" pitchFamily="18" charset="0"/>
                <a:cs typeface="Times New Roman" pitchFamily="18" charset="0"/>
              </a:rPr>
              <a:t>В </a:t>
            </a:r>
            <a:r>
              <a:rPr lang="ru-RU" sz="2400" dirty="0">
                <a:latin typeface="Times New Roman" pitchFamily="18" charset="0"/>
                <a:cs typeface="Times New Roman" pitchFamily="18" charset="0"/>
              </a:rPr>
              <a:t>противовес этой группе можно поставить другую группу индивидов, между которыми полностью отсутствует какое-либо взаимодействие (правый нижний угол </a:t>
            </a:r>
            <a:r>
              <a:rPr lang="ru-RU" sz="2400" dirty="0" smtClean="0">
                <a:latin typeface="Times New Roman" pitchFamily="18" charset="0"/>
                <a:cs typeface="Times New Roman" pitchFamily="18" charset="0"/>
              </a:rPr>
              <a:t>таблицы) </a:t>
            </a:r>
            <a:r>
              <a:rPr lang="ru-RU" sz="2400" dirty="0">
                <a:latin typeface="Times New Roman" pitchFamily="18" charset="0"/>
                <a:cs typeface="Times New Roman" pitchFamily="18" charset="0"/>
              </a:rPr>
              <a:t>в связи со слабым пересечением их тезаурусов и низкой социальной активностью. </a:t>
            </a:r>
          </a:p>
        </p:txBody>
      </p:sp>
      <p:sp>
        <p:nvSpPr>
          <p:cNvPr id="4" name="Прямоугольник 3"/>
          <p:cNvSpPr/>
          <p:nvPr/>
        </p:nvSpPr>
        <p:spPr>
          <a:xfrm>
            <a:off x="683568" y="908720"/>
            <a:ext cx="7920880" cy="54006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5" name="Номер слайда 4"/>
          <p:cNvSpPr>
            <a:spLocks noGrp="1"/>
          </p:cNvSpPr>
          <p:nvPr>
            <p:ph type="sldNum" sz="quarter" idx="12"/>
          </p:nvPr>
        </p:nvSpPr>
        <p:spPr/>
        <p:txBody>
          <a:bodyPr/>
          <a:lstStyle/>
          <a:p>
            <a:fld id="{A28E3E64-D415-483F-B0AD-D304A1962B41}" type="slidenum">
              <a:rPr lang="ru-RU" smtClean="0"/>
              <a:pPr/>
              <a:t>19</a:t>
            </a:fld>
            <a:endParaRPr lang="ru-RU"/>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490066"/>
          </a:xfrm>
        </p:spPr>
        <p:txBody>
          <a:bodyPr>
            <a:normAutofit fontScale="90000"/>
          </a:bodyPr>
          <a:lstStyle/>
          <a:p>
            <a:r>
              <a:rPr lang="ru-RU" sz="2800" dirty="0" smtClean="0">
                <a:latin typeface="Times New Roman" pitchFamily="18" charset="0"/>
                <a:cs typeface="Times New Roman" pitchFamily="18" charset="0"/>
              </a:rPr>
              <a:t>Общие предположения.</a:t>
            </a:r>
            <a:endParaRPr lang="ru-RU" sz="2800" dirty="0">
              <a:latin typeface="Times New Roman" pitchFamily="18" charset="0"/>
              <a:cs typeface="Times New Roman" pitchFamily="18" charset="0"/>
            </a:endParaRPr>
          </a:p>
        </p:txBody>
      </p:sp>
      <p:sp>
        <p:nvSpPr>
          <p:cNvPr id="3" name="Содержимое 2"/>
          <p:cNvSpPr>
            <a:spLocks noGrp="1"/>
          </p:cNvSpPr>
          <p:nvPr>
            <p:ph idx="1"/>
          </p:nvPr>
        </p:nvSpPr>
        <p:spPr>
          <a:xfrm>
            <a:off x="457200" y="1196752"/>
            <a:ext cx="8229600" cy="4929411"/>
          </a:xfrm>
        </p:spPr>
        <p:txBody>
          <a:bodyPr>
            <a:normAutofit fontScale="92500" lnSpcReduction="10000"/>
          </a:bodyPr>
          <a:lstStyle/>
          <a:p>
            <a:pPr algn="ctr"/>
            <a:r>
              <a:rPr lang="ru-RU" sz="2600" dirty="0" smtClean="0">
                <a:latin typeface="Times New Roman" pitchFamily="18" charset="0"/>
                <a:cs typeface="Times New Roman" pitchFamily="18" charset="0"/>
              </a:rPr>
              <a:t>Понятия “свободы воли”, “интеллекта” и “власти”, присутствующие в заголовке этого доклада, являются, в сущности, “тремя китами” на которых основана деятельность любого человека и любого человеческого сообщества.</a:t>
            </a:r>
          </a:p>
          <a:p>
            <a:pPr algn="ctr"/>
            <a:r>
              <a:rPr lang="ru-RU" sz="2600" dirty="0" smtClean="0">
                <a:latin typeface="Times New Roman" pitchFamily="18" charset="0"/>
                <a:cs typeface="Times New Roman" pitchFamily="18" charset="0"/>
              </a:rPr>
              <a:t>Формальные интерпретации понятий “интеллекта” и “свободы воли”, которые используются в данном докладе, являются не основной его темой, а лишь базисом – хотя и принципиально важным базисом – для построения модели процесса возникновения и формирования социальных групп в том или ином человеческом сообществе и возникновения тех или иных взаимоотношений между членами этих групп</a:t>
            </a:r>
            <a:r>
              <a:rPr lang="ru-RU" sz="2800" dirty="0" smtClean="0">
                <a:latin typeface="Times New Roman" pitchFamily="18" charset="0"/>
                <a:cs typeface="Times New Roman" pitchFamily="18" charset="0"/>
              </a:rPr>
              <a:t>.</a:t>
            </a:r>
            <a:endParaRPr lang="ru-RU" sz="2800" dirty="0">
              <a:latin typeface="Times New Roman" pitchFamily="18" charset="0"/>
              <a:cs typeface="Times New Roman" pitchFamily="18" charset="0"/>
            </a:endParaRPr>
          </a:p>
        </p:txBody>
      </p:sp>
      <p:sp>
        <p:nvSpPr>
          <p:cNvPr id="4" name="Скругленный прямоугольник 3"/>
          <p:cNvSpPr/>
          <p:nvPr/>
        </p:nvSpPr>
        <p:spPr>
          <a:xfrm>
            <a:off x="755576" y="1124744"/>
            <a:ext cx="8064896" cy="4824536"/>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5" name="Номер слайда 4"/>
          <p:cNvSpPr>
            <a:spLocks noGrp="1"/>
          </p:cNvSpPr>
          <p:nvPr>
            <p:ph type="sldNum" sz="quarter" idx="12"/>
          </p:nvPr>
        </p:nvSpPr>
        <p:spPr/>
        <p:txBody>
          <a:bodyPr/>
          <a:lstStyle/>
          <a:p>
            <a:fld id="{A28E3E64-D415-483F-B0AD-D304A1962B41}" type="slidenum">
              <a:rPr lang="ru-RU" smtClean="0"/>
              <a:pPr/>
              <a:t>2</a:t>
            </a:fld>
            <a:endParaRPr lang="ru-RU"/>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34082"/>
          </a:xfrm>
        </p:spPr>
        <p:txBody>
          <a:bodyPr>
            <a:normAutofit fontScale="90000"/>
          </a:bodyPr>
          <a:lstStyle/>
          <a:p>
            <a:r>
              <a:rPr lang="ru-RU" sz="2400" dirty="0" smtClean="0">
                <a:latin typeface="Times New Roman" pitchFamily="18" charset="0"/>
                <a:cs typeface="Times New Roman" pitchFamily="18" charset="0"/>
              </a:rPr>
              <a:t>Типы взаимоотношений между индивидами </a:t>
            </a:r>
            <a:r>
              <a:rPr lang="en-US" sz="2400" dirty="0" smtClean="0">
                <a:latin typeface="Times New Roman" pitchFamily="18" charset="0"/>
                <a:cs typeface="Times New Roman" pitchFamily="18" charset="0"/>
              </a:rPr>
              <a:t>S</a:t>
            </a:r>
            <a:r>
              <a:rPr lang="en-US" sz="2400" baseline="-25000" dirty="0" smtClean="0">
                <a:latin typeface="Times New Roman" pitchFamily="18" charset="0"/>
                <a:cs typeface="Times New Roman" pitchFamily="18" charset="0"/>
              </a:rPr>
              <a:t>i</a:t>
            </a:r>
            <a:r>
              <a:rPr lang="ru-RU" sz="2400" dirty="0" smtClean="0">
                <a:latin typeface="Times New Roman" pitchFamily="18" charset="0"/>
                <a:cs typeface="Times New Roman" pitchFamily="18" charset="0"/>
              </a:rPr>
              <a:t> и </a:t>
            </a:r>
            <a:r>
              <a:rPr lang="en-US" sz="2400" dirty="0" err="1" smtClean="0">
                <a:latin typeface="Times New Roman" pitchFamily="18" charset="0"/>
                <a:cs typeface="Times New Roman" pitchFamily="18" charset="0"/>
              </a:rPr>
              <a:t>S</a:t>
            </a:r>
            <a:r>
              <a:rPr lang="en-US" sz="2400" baseline="-25000" dirty="0" err="1" smtClean="0">
                <a:latin typeface="Times New Roman" pitchFamily="18" charset="0"/>
                <a:cs typeface="Times New Roman" pitchFamily="18" charset="0"/>
              </a:rPr>
              <a:t>k</a:t>
            </a:r>
            <a:r>
              <a:rPr lang="en-US" sz="2400" dirty="0" smtClean="0">
                <a:latin typeface="Times New Roman" pitchFamily="18" charset="0"/>
                <a:cs typeface="Times New Roman" pitchFamily="18" charset="0"/>
              </a:rPr>
              <a:t> </a:t>
            </a:r>
            <a:r>
              <a:rPr lang="ru-RU" sz="2400" dirty="0">
                <a:latin typeface="Times New Roman" pitchFamily="18" charset="0"/>
                <a:cs typeface="Times New Roman" pitchFamily="18" charset="0"/>
              </a:rPr>
              <a:t>по </a:t>
            </a:r>
            <a:r>
              <a:rPr lang="ru-RU" sz="2400" dirty="0" smtClean="0">
                <a:latin typeface="Times New Roman" pitchFamily="18" charset="0"/>
                <a:cs typeface="Times New Roman" pitchFamily="18" charset="0"/>
              </a:rPr>
              <a:t>уровню относительной </a:t>
            </a:r>
            <a:r>
              <a:rPr lang="ru-RU" sz="2400" dirty="0">
                <a:latin typeface="Times New Roman" pitchFamily="18" charset="0"/>
                <a:cs typeface="Times New Roman" pitchFamily="18" charset="0"/>
              </a:rPr>
              <a:t>осведомленности </a:t>
            </a:r>
            <a:r>
              <a:rPr lang="ru-RU" sz="2400" dirty="0" smtClean="0">
                <a:latin typeface="Times New Roman" pitchFamily="18" charset="0"/>
                <a:cs typeface="Times New Roman" pitchFamily="18" charset="0"/>
              </a:rPr>
              <a:t>и интеллектуальной активности.</a:t>
            </a:r>
            <a:endParaRPr lang="ru-RU" sz="2400" dirty="0">
              <a:latin typeface="Times New Roman" pitchFamily="18" charset="0"/>
              <a:cs typeface="Times New Roman" pitchFamily="18" charset="0"/>
            </a:endParaRPr>
          </a:p>
        </p:txBody>
      </p:sp>
      <p:graphicFrame>
        <p:nvGraphicFramePr>
          <p:cNvPr id="4" name="Содержимое 3"/>
          <p:cNvGraphicFramePr>
            <a:graphicFrameLocks noGrp="1"/>
          </p:cNvGraphicFramePr>
          <p:nvPr>
            <p:ph idx="1"/>
          </p:nvPr>
        </p:nvGraphicFramePr>
        <p:xfrm>
          <a:off x="323526" y="1052511"/>
          <a:ext cx="8496946" cy="5643881"/>
        </p:xfrm>
        <a:graphic>
          <a:graphicData uri="http://schemas.openxmlformats.org/drawingml/2006/table">
            <a:tbl>
              <a:tblPr firstRow="1" bandRow="1">
                <a:tableStyleId>{5C22544A-7EE6-4342-B048-85BDC9FD1C3A}</a:tableStyleId>
              </a:tblPr>
              <a:tblGrid>
                <a:gridCol w="360042"/>
                <a:gridCol w="432048"/>
                <a:gridCol w="360040"/>
                <a:gridCol w="2078198"/>
                <a:gridCol w="1756263"/>
                <a:gridCol w="1854171"/>
                <a:gridCol w="1656184"/>
              </a:tblGrid>
              <a:tr h="275993">
                <a:tc rowSpan="3" gridSpan="3">
                  <a:txBody>
                    <a:bodyPr/>
                    <a:lstStyle/>
                    <a:p>
                      <a:pPr algn="ctr">
                        <a:lnSpc>
                          <a:spcPct val="115000"/>
                        </a:lnSpc>
                        <a:spcAft>
                          <a:spcPts val="0"/>
                        </a:spcAft>
                      </a:pPr>
                      <a:r>
                        <a:rPr lang="ru-RU" sz="1400" dirty="0" smtClean="0">
                          <a:latin typeface="Times New Roman"/>
                          <a:ea typeface="Adobe Fan Heiti Std B"/>
                        </a:rPr>
                        <a:t> </a:t>
                      </a:r>
                      <a:endParaRPr lang="ru-RU" sz="1400" dirty="0">
                        <a:latin typeface="Times New Roman"/>
                        <a:ea typeface="Adobe Fan Heiti Std B"/>
                      </a:endParaRPr>
                    </a:p>
                  </a:txBody>
                  <a:tcPr marL="68580" marR="68580" marT="0" marB="0"/>
                </a:tc>
                <a:tc rowSpan="3" hMerge="1">
                  <a:txBody>
                    <a:bodyPr/>
                    <a:lstStyle/>
                    <a:p>
                      <a:endParaRPr lang="ru-RU"/>
                    </a:p>
                  </a:txBody>
                  <a:tcPr/>
                </a:tc>
                <a:tc rowSpan="3" hMerge="1">
                  <a:txBody>
                    <a:bodyPr/>
                    <a:lstStyle/>
                    <a:p>
                      <a:endParaRPr lang="ru-RU"/>
                    </a:p>
                  </a:txBody>
                  <a:tcPr/>
                </a:tc>
                <a:tc gridSpan="4">
                  <a:txBody>
                    <a:bodyPr/>
                    <a:lstStyle/>
                    <a:p>
                      <a:pPr algn="ctr"/>
                      <a:r>
                        <a:rPr lang="ru-RU" sz="1600" b="0" kern="1200" dirty="0" smtClean="0">
                          <a:solidFill>
                            <a:schemeClr val="tx1"/>
                          </a:solidFill>
                          <a:latin typeface="Times New Roman" pitchFamily="18" charset="0"/>
                          <a:ea typeface="+mn-ea"/>
                          <a:cs typeface="Times New Roman" pitchFamily="18" charset="0"/>
                        </a:rPr>
                        <a:t>Индивид </a:t>
                      </a:r>
                      <a:r>
                        <a:rPr lang="en-US" sz="1600" b="0" kern="1200" dirty="0" smtClean="0">
                          <a:solidFill>
                            <a:schemeClr val="tx1"/>
                          </a:solidFill>
                          <a:latin typeface="Times New Roman" pitchFamily="18" charset="0"/>
                          <a:ea typeface="+mn-ea"/>
                          <a:cs typeface="Times New Roman" pitchFamily="18" charset="0"/>
                        </a:rPr>
                        <a:t>S</a:t>
                      </a:r>
                      <a:r>
                        <a:rPr lang="en-US" sz="1600" b="0" kern="1200" baseline="-25000" dirty="0" smtClean="0">
                          <a:solidFill>
                            <a:schemeClr val="tx1"/>
                          </a:solidFill>
                          <a:latin typeface="Times New Roman" pitchFamily="18" charset="0"/>
                          <a:ea typeface="+mn-ea"/>
                          <a:cs typeface="Times New Roman" pitchFamily="18" charset="0"/>
                        </a:rPr>
                        <a:t>i</a:t>
                      </a:r>
                      <a:endParaRPr lang="ru-RU" sz="1600" b="0" dirty="0">
                        <a:solidFill>
                          <a:schemeClr val="tx1"/>
                        </a:solidFill>
                        <a:latin typeface="Times New Roman" pitchFamily="18" charset="0"/>
                        <a:cs typeface="Times New Roman" pitchFamily="18" charset="0"/>
                      </a:endParaRPr>
                    </a:p>
                  </a:txBody>
                  <a:tcPr marL="68580" marR="68580" marT="0" marB="0" anchor="ctr"/>
                </a:tc>
                <a:tc hMerge="1">
                  <a:txBody>
                    <a:bodyPr/>
                    <a:lstStyle/>
                    <a:p>
                      <a:endParaRPr lang="ru-RU"/>
                    </a:p>
                  </a:txBody>
                  <a:tcPr/>
                </a:tc>
                <a:tc hMerge="1">
                  <a:txBody>
                    <a:bodyPr/>
                    <a:lstStyle/>
                    <a:p>
                      <a:endParaRPr lang="ru-RU"/>
                    </a:p>
                  </a:txBody>
                  <a:tcPr/>
                </a:tc>
                <a:tc hMerge="1">
                  <a:txBody>
                    <a:bodyPr/>
                    <a:lstStyle/>
                    <a:p>
                      <a:endParaRPr lang="ru-RU"/>
                    </a:p>
                  </a:txBody>
                  <a:tcPr/>
                </a:tc>
              </a:tr>
              <a:tr h="234925">
                <a:tc gridSpan="3" vMerge="1">
                  <a:txBody>
                    <a:bodyPr/>
                    <a:lstStyle/>
                    <a:p>
                      <a:endParaRPr lang="ru-RU"/>
                    </a:p>
                  </a:txBody>
                  <a:tcPr/>
                </a:tc>
                <a:tc hMerge="1" vMerge="1">
                  <a:txBody>
                    <a:bodyPr/>
                    <a:lstStyle/>
                    <a:p>
                      <a:endParaRPr lang="ru-RU"/>
                    </a:p>
                  </a:txBody>
                  <a:tcPr/>
                </a:tc>
                <a:tc hMerge="1" vMerge="1">
                  <a:txBody>
                    <a:bodyPr/>
                    <a:lstStyle/>
                    <a:p>
                      <a:endParaRPr lang="ru-RU"/>
                    </a:p>
                  </a:txBody>
                  <a:tcPr/>
                </a:tc>
                <a:tc gridSpan="2">
                  <a:txBody>
                    <a:bodyPr/>
                    <a:lstStyle/>
                    <a:p>
                      <a:pPr algn="ctr">
                        <a:lnSpc>
                          <a:spcPct val="115000"/>
                        </a:lnSpc>
                        <a:spcAft>
                          <a:spcPts val="0"/>
                        </a:spcAft>
                      </a:pPr>
                      <a:r>
                        <a:rPr lang="ru-RU" sz="1600" dirty="0">
                          <a:latin typeface="Times New Roman"/>
                          <a:ea typeface="Adobe Fan Heiti Std B"/>
                        </a:rPr>
                        <a:t>Большое </a:t>
                      </a:r>
                      <a:r>
                        <a:rPr lang="en-US" sz="1600" dirty="0" err="1">
                          <a:latin typeface="Times New Roman"/>
                          <a:ea typeface="Adobe Fan Heiti Std B"/>
                        </a:rPr>
                        <a:t>μ</a:t>
                      </a:r>
                      <a:r>
                        <a:rPr lang="en-US" sz="1600" baseline="-25000" dirty="0" err="1">
                          <a:latin typeface="Times New Roman"/>
                          <a:ea typeface="Adobe Fan Heiti Std B"/>
                        </a:rPr>
                        <a:t>i</a:t>
                      </a:r>
                      <a:endParaRPr lang="ru-RU" sz="1600" dirty="0">
                        <a:latin typeface="Times New Roman"/>
                        <a:ea typeface="Calibri"/>
                      </a:endParaRPr>
                    </a:p>
                  </a:txBody>
                  <a:tcPr marL="68580" marR="68580" marT="0" marB="0" anchor="ctr"/>
                </a:tc>
                <a:tc hMerge="1">
                  <a:txBody>
                    <a:bodyPr/>
                    <a:lstStyle/>
                    <a:p>
                      <a:endParaRPr lang="ru-RU"/>
                    </a:p>
                  </a:txBody>
                  <a:tcPr/>
                </a:tc>
                <a:tc gridSpan="2">
                  <a:txBody>
                    <a:bodyPr/>
                    <a:lstStyle/>
                    <a:p>
                      <a:pPr algn="ctr">
                        <a:lnSpc>
                          <a:spcPct val="115000"/>
                        </a:lnSpc>
                        <a:spcAft>
                          <a:spcPts val="0"/>
                        </a:spcAft>
                      </a:pPr>
                      <a:r>
                        <a:rPr lang="ru-RU" sz="1600" dirty="0">
                          <a:latin typeface="Times New Roman"/>
                          <a:ea typeface="Adobe Fan Heiti Std B"/>
                        </a:rPr>
                        <a:t>Малое </a:t>
                      </a:r>
                      <a:r>
                        <a:rPr lang="en-US" sz="1600" dirty="0" err="1">
                          <a:latin typeface="Times New Roman"/>
                          <a:ea typeface="Adobe Fan Heiti Std B"/>
                        </a:rPr>
                        <a:t>μ</a:t>
                      </a:r>
                      <a:r>
                        <a:rPr lang="en-US" sz="1600" baseline="-25000" dirty="0" err="1">
                          <a:latin typeface="Times New Roman"/>
                          <a:ea typeface="Adobe Fan Heiti Std B"/>
                        </a:rPr>
                        <a:t>i</a:t>
                      </a:r>
                      <a:r>
                        <a:rPr lang="en-US" sz="1600" dirty="0">
                          <a:latin typeface="Times New Roman"/>
                          <a:ea typeface="Calibri"/>
                        </a:rPr>
                        <a:t> </a:t>
                      </a:r>
                      <a:endParaRPr lang="ru-RU" sz="1600" dirty="0">
                        <a:latin typeface="Times New Roman"/>
                        <a:ea typeface="Calibri"/>
                      </a:endParaRPr>
                    </a:p>
                  </a:txBody>
                  <a:tcPr marL="68580" marR="68580" marT="0" marB="0" anchor="ctr"/>
                </a:tc>
                <a:tc hMerge="1">
                  <a:txBody>
                    <a:bodyPr/>
                    <a:lstStyle/>
                    <a:p>
                      <a:endParaRPr lang="ru-RU"/>
                    </a:p>
                  </a:txBody>
                  <a:tcPr/>
                </a:tc>
              </a:tr>
              <a:tr h="209387">
                <a:tc gridSpan="3" vMerge="1">
                  <a:txBody>
                    <a:bodyPr/>
                    <a:lstStyle/>
                    <a:p>
                      <a:endParaRPr lang="ru-RU"/>
                    </a:p>
                  </a:txBody>
                  <a:tcPr/>
                </a:tc>
                <a:tc hMerge="1" vMerge="1">
                  <a:txBody>
                    <a:bodyPr/>
                    <a:lstStyle/>
                    <a:p>
                      <a:endParaRPr lang="ru-RU"/>
                    </a:p>
                  </a:txBody>
                  <a:tcPr/>
                </a:tc>
                <a:tc hMerge="1" vMerge="1">
                  <a:txBody>
                    <a:bodyPr/>
                    <a:lstStyle/>
                    <a:p>
                      <a:endParaRPr lang="ru-RU"/>
                    </a:p>
                  </a:txBody>
                  <a:tcPr/>
                </a:tc>
                <a:tc>
                  <a:txBody>
                    <a:bodyPr/>
                    <a:lstStyle/>
                    <a:p>
                      <a:pPr algn="ctr">
                        <a:lnSpc>
                          <a:spcPct val="115000"/>
                        </a:lnSpc>
                        <a:spcAft>
                          <a:spcPts val="0"/>
                        </a:spcAft>
                      </a:pPr>
                      <a:r>
                        <a:rPr lang="ru-RU" sz="1600" dirty="0">
                          <a:latin typeface="Times New Roman"/>
                          <a:ea typeface="Adobe Fan Heiti Std B"/>
                        </a:rPr>
                        <a:t>Большое </a:t>
                      </a:r>
                      <a:r>
                        <a:rPr lang="ru-RU" sz="1600" dirty="0" err="1">
                          <a:latin typeface="Times New Roman"/>
                          <a:ea typeface="Times New Roman"/>
                        </a:rPr>
                        <a:t>β</a:t>
                      </a:r>
                      <a:r>
                        <a:rPr lang="en-US" sz="1600" baseline="-25000" dirty="0" err="1">
                          <a:latin typeface="Times New Roman"/>
                          <a:ea typeface="Adobe Fan Heiti Std B"/>
                        </a:rPr>
                        <a:t>i</a:t>
                      </a:r>
                      <a:endParaRPr lang="ru-RU" sz="1600" dirty="0">
                        <a:latin typeface="Times New Roman"/>
                        <a:ea typeface="Calibri"/>
                      </a:endParaRPr>
                    </a:p>
                  </a:txBody>
                  <a:tcPr marL="68580" marR="68580" marT="0" marB="0"/>
                </a:tc>
                <a:tc>
                  <a:txBody>
                    <a:bodyPr/>
                    <a:lstStyle/>
                    <a:p>
                      <a:pPr algn="ctr">
                        <a:lnSpc>
                          <a:spcPct val="115000"/>
                        </a:lnSpc>
                        <a:spcAft>
                          <a:spcPts val="0"/>
                        </a:spcAft>
                      </a:pPr>
                      <a:r>
                        <a:rPr lang="ru-RU" sz="1600" dirty="0">
                          <a:latin typeface="Times New Roman"/>
                          <a:ea typeface="Adobe Fan Heiti Std B"/>
                        </a:rPr>
                        <a:t>Малое </a:t>
                      </a:r>
                      <a:r>
                        <a:rPr lang="ru-RU" sz="1600" dirty="0" err="1">
                          <a:latin typeface="Times New Roman"/>
                          <a:ea typeface="Times New Roman"/>
                        </a:rPr>
                        <a:t>β</a:t>
                      </a:r>
                      <a:r>
                        <a:rPr lang="en-US" sz="1600" baseline="-25000" dirty="0" err="1">
                          <a:latin typeface="Times New Roman"/>
                          <a:ea typeface="Adobe Fan Heiti Std B"/>
                        </a:rPr>
                        <a:t>i</a:t>
                      </a:r>
                      <a:endParaRPr lang="ru-RU" sz="1600" dirty="0">
                        <a:latin typeface="Times New Roman"/>
                        <a:ea typeface="Calibri"/>
                      </a:endParaRPr>
                    </a:p>
                  </a:txBody>
                  <a:tcPr marL="68580" marR="68580" marT="0" marB="0"/>
                </a:tc>
                <a:tc>
                  <a:txBody>
                    <a:bodyPr/>
                    <a:lstStyle/>
                    <a:p>
                      <a:pPr algn="ctr">
                        <a:lnSpc>
                          <a:spcPct val="115000"/>
                        </a:lnSpc>
                        <a:spcAft>
                          <a:spcPts val="0"/>
                        </a:spcAft>
                      </a:pPr>
                      <a:r>
                        <a:rPr lang="ru-RU" sz="1600" dirty="0">
                          <a:latin typeface="Times New Roman"/>
                          <a:ea typeface="Adobe Fan Heiti Std B"/>
                        </a:rPr>
                        <a:t>Большое </a:t>
                      </a:r>
                      <a:r>
                        <a:rPr lang="ru-RU" sz="1600" dirty="0" err="1">
                          <a:latin typeface="Times New Roman"/>
                          <a:ea typeface="Times New Roman"/>
                        </a:rPr>
                        <a:t>β</a:t>
                      </a:r>
                      <a:r>
                        <a:rPr lang="en-US" sz="1600" baseline="-25000" dirty="0" err="1">
                          <a:latin typeface="Times New Roman"/>
                          <a:ea typeface="Adobe Fan Heiti Std B"/>
                        </a:rPr>
                        <a:t>i</a:t>
                      </a:r>
                      <a:endParaRPr lang="ru-RU" sz="1600" dirty="0">
                        <a:latin typeface="Times New Roman"/>
                        <a:ea typeface="Calibri"/>
                      </a:endParaRPr>
                    </a:p>
                  </a:txBody>
                  <a:tcPr marL="68580" marR="68580" marT="0" marB="0"/>
                </a:tc>
                <a:tc>
                  <a:txBody>
                    <a:bodyPr/>
                    <a:lstStyle/>
                    <a:p>
                      <a:pPr algn="ctr">
                        <a:lnSpc>
                          <a:spcPct val="115000"/>
                        </a:lnSpc>
                        <a:spcAft>
                          <a:spcPts val="0"/>
                        </a:spcAft>
                      </a:pPr>
                      <a:r>
                        <a:rPr lang="ru-RU" sz="1600" dirty="0">
                          <a:latin typeface="Times New Roman"/>
                          <a:ea typeface="Adobe Fan Heiti Std B"/>
                        </a:rPr>
                        <a:t>Малое </a:t>
                      </a:r>
                      <a:r>
                        <a:rPr lang="ru-RU" sz="1600" dirty="0" err="1">
                          <a:latin typeface="Times New Roman"/>
                          <a:ea typeface="Times New Roman"/>
                        </a:rPr>
                        <a:t>β</a:t>
                      </a:r>
                      <a:r>
                        <a:rPr lang="en-US" sz="1600" baseline="-25000" dirty="0" err="1">
                          <a:latin typeface="Times New Roman"/>
                          <a:ea typeface="Adobe Fan Heiti Std B"/>
                        </a:rPr>
                        <a:t>i</a:t>
                      </a:r>
                      <a:endParaRPr lang="ru-RU" sz="1600" dirty="0">
                        <a:latin typeface="Times New Roman"/>
                        <a:ea typeface="Calibri"/>
                      </a:endParaRPr>
                    </a:p>
                  </a:txBody>
                  <a:tcPr marL="68580" marR="68580" marT="0" marB="0"/>
                </a:tc>
              </a:tr>
              <a:tr h="234925">
                <a:tc gridSpan="3">
                  <a:txBody>
                    <a:bodyPr/>
                    <a:lstStyle/>
                    <a:p>
                      <a:pPr algn="just">
                        <a:lnSpc>
                          <a:spcPct val="115000"/>
                        </a:lnSpc>
                        <a:spcAft>
                          <a:spcPts val="0"/>
                        </a:spcAft>
                      </a:pPr>
                      <a:r>
                        <a:rPr lang="ru-RU" sz="1200" dirty="0">
                          <a:latin typeface="Times New Roman"/>
                          <a:ea typeface="Adobe Fan Heiti Std B"/>
                        </a:rPr>
                        <a:t>№ столбцов</a:t>
                      </a:r>
                      <a:endParaRPr lang="ru-RU" sz="1200" dirty="0">
                        <a:latin typeface="Times New Roman"/>
                        <a:ea typeface="Calibri"/>
                      </a:endParaRPr>
                    </a:p>
                  </a:txBody>
                  <a:tcPr marL="68580" marR="68580" marT="0" marB="0"/>
                </a:tc>
                <a:tc hMerge="1">
                  <a:txBody>
                    <a:bodyPr/>
                    <a:lstStyle/>
                    <a:p>
                      <a:endParaRPr lang="ru-RU"/>
                    </a:p>
                  </a:txBody>
                  <a:tcPr/>
                </a:tc>
                <a:tc hMerge="1">
                  <a:txBody>
                    <a:bodyPr/>
                    <a:lstStyle/>
                    <a:p>
                      <a:endParaRPr lang="ru-RU"/>
                    </a:p>
                  </a:txBody>
                  <a:tcPr/>
                </a:tc>
                <a:tc>
                  <a:txBody>
                    <a:bodyPr/>
                    <a:lstStyle/>
                    <a:p>
                      <a:pPr algn="ctr">
                        <a:lnSpc>
                          <a:spcPct val="115000"/>
                        </a:lnSpc>
                        <a:spcAft>
                          <a:spcPts val="0"/>
                        </a:spcAft>
                      </a:pPr>
                      <a:r>
                        <a:rPr lang="ru-RU" sz="1600">
                          <a:latin typeface="Times New Roman"/>
                          <a:ea typeface="Adobe Fan Heiti Std B"/>
                        </a:rPr>
                        <a:t>1</a:t>
                      </a:r>
                      <a:endParaRPr lang="ru-RU" sz="1600">
                        <a:latin typeface="Times New Roman"/>
                        <a:ea typeface="Calibri"/>
                      </a:endParaRPr>
                    </a:p>
                  </a:txBody>
                  <a:tcPr marL="68580" marR="68580" marT="0" marB="0" anchor="b"/>
                </a:tc>
                <a:tc>
                  <a:txBody>
                    <a:bodyPr/>
                    <a:lstStyle/>
                    <a:p>
                      <a:pPr algn="ctr">
                        <a:lnSpc>
                          <a:spcPct val="115000"/>
                        </a:lnSpc>
                        <a:spcAft>
                          <a:spcPts val="0"/>
                        </a:spcAft>
                      </a:pPr>
                      <a:r>
                        <a:rPr lang="ru-RU" sz="1600">
                          <a:latin typeface="Times New Roman"/>
                          <a:ea typeface="Adobe Fan Heiti Std B"/>
                        </a:rPr>
                        <a:t>2</a:t>
                      </a:r>
                      <a:endParaRPr lang="ru-RU" sz="1600">
                        <a:latin typeface="Times New Roman"/>
                        <a:ea typeface="Calibri"/>
                      </a:endParaRPr>
                    </a:p>
                  </a:txBody>
                  <a:tcPr marL="68580" marR="68580" marT="0" marB="0" anchor="b"/>
                </a:tc>
                <a:tc>
                  <a:txBody>
                    <a:bodyPr/>
                    <a:lstStyle/>
                    <a:p>
                      <a:pPr algn="ctr">
                        <a:lnSpc>
                          <a:spcPct val="115000"/>
                        </a:lnSpc>
                        <a:spcAft>
                          <a:spcPts val="0"/>
                        </a:spcAft>
                      </a:pPr>
                      <a:r>
                        <a:rPr lang="ru-RU" sz="1600" dirty="0">
                          <a:latin typeface="Times New Roman"/>
                          <a:ea typeface="Adobe Fan Heiti Std B"/>
                        </a:rPr>
                        <a:t>3</a:t>
                      </a:r>
                      <a:endParaRPr lang="ru-RU" sz="1600" dirty="0">
                        <a:latin typeface="Times New Roman"/>
                        <a:ea typeface="Calibri"/>
                      </a:endParaRPr>
                    </a:p>
                  </a:txBody>
                  <a:tcPr marL="68580" marR="68580" marT="0" marB="0" anchor="b"/>
                </a:tc>
                <a:tc>
                  <a:txBody>
                    <a:bodyPr/>
                    <a:lstStyle/>
                    <a:p>
                      <a:pPr algn="ctr">
                        <a:lnSpc>
                          <a:spcPct val="115000"/>
                        </a:lnSpc>
                        <a:spcAft>
                          <a:spcPts val="0"/>
                        </a:spcAft>
                      </a:pPr>
                      <a:r>
                        <a:rPr lang="ru-RU" sz="1600" dirty="0">
                          <a:latin typeface="Times New Roman"/>
                          <a:ea typeface="Adobe Fan Heiti Std B"/>
                        </a:rPr>
                        <a:t>4</a:t>
                      </a:r>
                      <a:endParaRPr lang="ru-RU" sz="1600" dirty="0">
                        <a:latin typeface="Times New Roman"/>
                        <a:ea typeface="Calibri"/>
                      </a:endParaRPr>
                    </a:p>
                  </a:txBody>
                  <a:tcPr marL="68580" marR="68580" marT="0" marB="0" anchor="b"/>
                </a:tc>
              </a:tr>
              <a:tr h="1266804">
                <a:tc rowSpan="4">
                  <a:txBody>
                    <a:bodyPr/>
                    <a:lstStyle/>
                    <a:p>
                      <a:pPr marL="71755" marR="71755" algn="ctr">
                        <a:lnSpc>
                          <a:spcPct val="115000"/>
                        </a:lnSpc>
                        <a:spcAft>
                          <a:spcPts val="0"/>
                        </a:spcAft>
                      </a:pPr>
                      <a:r>
                        <a:rPr lang="ru-RU" sz="1600">
                          <a:latin typeface="Times New Roman"/>
                          <a:ea typeface="Calibri"/>
                        </a:rPr>
                        <a:t>Индивид </a:t>
                      </a:r>
                      <a:r>
                        <a:rPr lang="en-US" sz="1600">
                          <a:latin typeface="Times New Roman"/>
                          <a:ea typeface="Calibri"/>
                        </a:rPr>
                        <a:t>S</a:t>
                      </a:r>
                      <a:r>
                        <a:rPr lang="en-US" sz="1600" baseline="-25000">
                          <a:latin typeface="Times New Roman"/>
                          <a:ea typeface="Calibri"/>
                        </a:rPr>
                        <a:t>k</a:t>
                      </a:r>
                      <a:endParaRPr lang="ru-RU" sz="1600">
                        <a:latin typeface="Times New Roman"/>
                        <a:ea typeface="Calibri"/>
                      </a:endParaRPr>
                    </a:p>
                  </a:txBody>
                  <a:tcPr marL="68580" marR="68580" marT="0" marB="0" vert="vert270" anchor="ctr"/>
                </a:tc>
                <a:tc rowSpan="2">
                  <a:txBody>
                    <a:bodyPr/>
                    <a:lstStyle/>
                    <a:p>
                      <a:pPr marL="71755" marR="71755" algn="ctr">
                        <a:lnSpc>
                          <a:spcPct val="115000"/>
                        </a:lnSpc>
                        <a:spcAft>
                          <a:spcPts val="0"/>
                        </a:spcAft>
                      </a:pPr>
                      <a:r>
                        <a:rPr lang="ru-RU" sz="1600" dirty="0">
                          <a:latin typeface="Times New Roman"/>
                          <a:ea typeface="Adobe Fan Heiti Std B"/>
                        </a:rPr>
                        <a:t>Большое </a:t>
                      </a:r>
                      <a:r>
                        <a:rPr lang="en-US" sz="1600" dirty="0" err="1">
                          <a:latin typeface="Times New Roman"/>
                          <a:ea typeface="Adobe Fan Heiti Std B"/>
                        </a:rPr>
                        <a:t>μ</a:t>
                      </a:r>
                      <a:r>
                        <a:rPr lang="en-US" sz="1600" baseline="-25000" dirty="0" err="1">
                          <a:latin typeface="Times New Roman"/>
                          <a:ea typeface="Adobe Fan Heiti Std B"/>
                        </a:rPr>
                        <a:t>k</a:t>
                      </a:r>
                      <a:endParaRPr lang="ru-RU" sz="1600" dirty="0">
                        <a:latin typeface="Times New Roman"/>
                        <a:ea typeface="Calibri"/>
                      </a:endParaRPr>
                    </a:p>
                  </a:txBody>
                  <a:tcPr marL="68580" marR="68580" marT="0" marB="0" vert="vert270" anchor="ctr"/>
                </a:tc>
                <a:tc>
                  <a:txBody>
                    <a:bodyPr/>
                    <a:lstStyle/>
                    <a:p>
                      <a:pPr marL="71755" marR="71755">
                        <a:lnSpc>
                          <a:spcPct val="115000"/>
                        </a:lnSpc>
                        <a:spcAft>
                          <a:spcPts val="0"/>
                        </a:spcAft>
                      </a:pPr>
                      <a:r>
                        <a:rPr lang="ru-RU" sz="1600">
                          <a:latin typeface="Times New Roman"/>
                          <a:ea typeface="Adobe Fan Heiti Std B"/>
                        </a:rPr>
                        <a:t>Большое </a:t>
                      </a:r>
                      <a:r>
                        <a:rPr lang="ru-RU" sz="1600">
                          <a:latin typeface="Times New Roman"/>
                          <a:ea typeface="Times New Roman"/>
                        </a:rPr>
                        <a:t>β</a:t>
                      </a:r>
                      <a:r>
                        <a:rPr lang="en-US" sz="1600" baseline="-25000">
                          <a:latin typeface="Times New Roman"/>
                          <a:ea typeface="Adobe Fan Heiti Std B"/>
                        </a:rPr>
                        <a:t>k</a:t>
                      </a:r>
                      <a:endParaRPr lang="ru-RU" sz="1600">
                        <a:latin typeface="Times New Roman"/>
                        <a:ea typeface="Calibri"/>
                      </a:endParaRPr>
                    </a:p>
                  </a:txBody>
                  <a:tcPr marL="68580" marR="68580" marT="0" marB="0" vert="vert270" anchor="ctr"/>
                </a:tc>
                <a:tc>
                  <a:txBody>
                    <a:bodyPr/>
                    <a:lstStyle/>
                    <a:p>
                      <a:pPr algn="ctr">
                        <a:lnSpc>
                          <a:spcPct val="100000"/>
                        </a:lnSpc>
                        <a:spcAft>
                          <a:spcPts val="0"/>
                        </a:spcAft>
                      </a:pPr>
                      <a:r>
                        <a:rPr lang="ru-RU" sz="1400" dirty="0">
                          <a:latin typeface="Times New Roman"/>
                          <a:ea typeface="Adobe Fan Heiti Std B"/>
                        </a:rPr>
                        <a:t>Хорошо образованные вожди с четким пониманием того, что "хорошо" и что "плохо"</a:t>
                      </a:r>
                      <a:endParaRPr lang="ru-RU" sz="1400" dirty="0">
                        <a:latin typeface="Times New Roman"/>
                        <a:ea typeface="Calibri"/>
                      </a:endParaRPr>
                    </a:p>
                  </a:txBody>
                  <a:tcPr marL="68580" marR="68580" marT="0" marB="0" anchor="ctr"/>
                </a:tc>
                <a:tc>
                  <a:txBody>
                    <a:bodyPr/>
                    <a:lstStyle/>
                    <a:p>
                      <a:pPr algn="ctr">
                        <a:lnSpc>
                          <a:spcPct val="100000"/>
                        </a:lnSpc>
                        <a:spcAft>
                          <a:spcPts val="0"/>
                        </a:spcAft>
                      </a:pPr>
                      <a:r>
                        <a:rPr lang="ru-RU" sz="1400" dirty="0">
                          <a:latin typeface="Times New Roman"/>
                          <a:ea typeface="Calibri"/>
                        </a:rPr>
                        <a:t>Интеллектуальное подчинение индивида </a:t>
                      </a:r>
                      <a:r>
                        <a:rPr lang="en-US" sz="1400" dirty="0">
                          <a:latin typeface="Times New Roman"/>
                          <a:ea typeface="Calibri"/>
                        </a:rPr>
                        <a:t>S</a:t>
                      </a:r>
                      <a:r>
                        <a:rPr lang="en-US" sz="1400" baseline="-25000" dirty="0">
                          <a:latin typeface="Times New Roman"/>
                          <a:ea typeface="Calibri"/>
                        </a:rPr>
                        <a:t>i</a:t>
                      </a:r>
                      <a:r>
                        <a:rPr lang="ru-RU" sz="1400" dirty="0">
                          <a:latin typeface="Times New Roman"/>
                          <a:ea typeface="Calibri"/>
                        </a:rPr>
                        <a:t> индивиду </a:t>
                      </a:r>
                      <a:r>
                        <a:rPr lang="en-US" sz="1400" dirty="0" err="1" smtClean="0">
                          <a:latin typeface="Times New Roman"/>
                          <a:ea typeface="Calibri"/>
                        </a:rPr>
                        <a:t>S</a:t>
                      </a:r>
                      <a:r>
                        <a:rPr lang="en-US" sz="1400" baseline="-25000" dirty="0" err="1" smtClean="0">
                          <a:latin typeface="Times New Roman"/>
                          <a:ea typeface="Calibri"/>
                        </a:rPr>
                        <a:t>k</a:t>
                      </a:r>
                      <a:endParaRPr lang="ru-RU" sz="1400" dirty="0">
                        <a:latin typeface="Times New Roman"/>
                        <a:ea typeface="Calibri"/>
                      </a:endParaRPr>
                    </a:p>
                  </a:txBody>
                  <a:tcPr marL="68580" marR="68580" marT="0" marB="0" anchor="ctr"/>
                </a:tc>
                <a:tc>
                  <a:txBody>
                    <a:bodyPr/>
                    <a:lstStyle/>
                    <a:p>
                      <a:pPr algn="ctr">
                        <a:lnSpc>
                          <a:spcPct val="100000"/>
                        </a:lnSpc>
                        <a:spcAft>
                          <a:spcPts val="0"/>
                        </a:spcAft>
                      </a:pPr>
                      <a:r>
                        <a:rPr lang="ru-RU" sz="1400" dirty="0">
                          <a:latin typeface="Times New Roman"/>
                          <a:ea typeface="Calibri"/>
                        </a:rPr>
                        <a:t>Образованный фанатичный лидер (</a:t>
                      </a:r>
                      <a:r>
                        <a:rPr lang="en-US" sz="1400" dirty="0" err="1">
                          <a:latin typeface="Times New Roman"/>
                          <a:ea typeface="Calibri"/>
                        </a:rPr>
                        <a:t>S</a:t>
                      </a:r>
                      <a:r>
                        <a:rPr lang="en-US" sz="1400" baseline="-25000" dirty="0" err="1">
                          <a:latin typeface="Times New Roman"/>
                          <a:ea typeface="Calibri"/>
                        </a:rPr>
                        <a:t>k</a:t>
                      </a:r>
                      <a:r>
                        <a:rPr lang="ru-RU" sz="1400" dirty="0">
                          <a:latin typeface="Times New Roman"/>
                          <a:ea typeface="Calibri"/>
                        </a:rPr>
                        <a:t>) и плохо образованная фанатичная группа</a:t>
                      </a:r>
                    </a:p>
                  </a:txBody>
                  <a:tcPr marL="68580" marR="68580" marT="0" marB="0" anchor="ctr"/>
                </a:tc>
                <a:tc>
                  <a:txBody>
                    <a:bodyPr/>
                    <a:lstStyle/>
                    <a:p>
                      <a:pPr algn="ctr">
                        <a:lnSpc>
                          <a:spcPct val="100000"/>
                        </a:lnSpc>
                        <a:spcAft>
                          <a:spcPts val="0"/>
                        </a:spcAft>
                      </a:pPr>
                      <a:r>
                        <a:rPr lang="ru-RU" sz="1400" dirty="0">
                          <a:latin typeface="Times New Roman"/>
                          <a:ea typeface="Calibri"/>
                        </a:rPr>
                        <a:t>Образованный лидер (</a:t>
                      </a:r>
                      <a:r>
                        <a:rPr lang="en-US" sz="1400" dirty="0" err="1">
                          <a:latin typeface="Times New Roman"/>
                          <a:ea typeface="Calibri"/>
                        </a:rPr>
                        <a:t>S</a:t>
                      </a:r>
                      <a:r>
                        <a:rPr lang="en-US" sz="1400" baseline="-25000" dirty="0" err="1">
                          <a:latin typeface="Times New Roman"/>
                          <a:ea typeface="Calibri"/>
                        </a:rPr>
                        <a:t>k</a:t>
                      </a:r>
                      <a:r>
                        <a:rPr lang="ru-RU" sz="1400" dirty="0">
                          <a:latin typeface="Times New Roman"/>
                          <a:ea typeface="Calibri"/>
                        </a:rPr>
                        <a:t>) и "толпа"</a:t>
                      </a:r>
                    </a:p>
                  </a:txBody>
                  <a:tcPr marL="68580" marR="68580" marT="0" marB="0" anchor="ctr"/>
                </a:tc>
              </a:tr>
              <a:tr h="939701">
                <a:tc vMerge="1">
                  <a:txBody>
                    <a:bodyPr/>
                    <a:lstStyle/>
                    <a:p>
                      <a:endParaRPr lang="ru-RU"/>
                    </a:p>
                  </a:txBody>
                  <a:tcPr/>
                </a:tc>
                <a:tc vMerge="1">
                  <a:txBody>
                    <a:bodyPr/>
                    <a:lstStyle/>
                    <a:p>
                      <a:endParaRPr lang="ru-RU"/>
                    </a:p>
                  </a:txBody>
                  <a:tcPr/>
                </a:tc>
                <a:tc>
                  <a:txBody>
                    <a:bodyPr/>
                    <a:lstStyle/>
                    <a:p>
                      <a:pPr marL="71755" marR="71755" algn="ctr">
                        <a:lnSpc>
                          <a:spcPct val="115000"/>
                        </a:lnSpc>
                        <a:spcAft>
                          <a:spcPts val="0"/>
                        </a:spcAft>
                      </a:pPr>
                      <a:r>
                        <a:rPr lang="ru-RU" sz="1600" dirty="0">
                          <a:latin typeface="Times New Roman"/>
                          <a:ea typeface="Adobe Fan Heiti Std B"/>
                        </a:rPr>
                        <a:t>Малое </a:t>
                      </a:r>
                      <a:r>
                        <a:rPr lang="ru-RU" sz="1600" dirty="0" err="1">
                          <a:latin typeface="Times New Roman"/>
                          <a:ea typeface="Times New Roman"/>
                        </a:rPr>
                        <a:t>β</a:t>
                      </a:r>
                      <a:r>
                        <a:rPr lang="en-US" sz="1600" baseline="-25000" dirty="0">
                          <a:latin typeface="Times New Roman"/>
                          <a:ea typeface="Adobe Fan Heiti Std B"/>
                        </a:rPr>
                        <a:t>k</a:t>
                      </a:r>
                      <a:endParaRPr lang="ru-RU" sz="1600" dirty="0">
                        <a:latin typeface="Times New Roman"/>
                        <a:ea typeface="Calibri"/>
                      </a:endParaRPr>
                    </a:p>
                  </a:txBody>
                  <a:tcPr marL="68580" marR="68580" marT="0" marB="0" vert="vert270" anchor="ctr"/>
                </a:tc>
                <a:tc>
                  <a:txBody>
                    <a:bodyPr/>
                    <a:lstStyle/>
                    <a:p>
                      <a:pPr algn="ctr">
                        <a:lnSpc>
                          <a:spcPct val="115000"/>
                        </a:lnSpc>
                        <a:spcAft>
                          <a:spcPts val="0"/>
                        </a:spcAft>
                      </a:pPr>
                      <a:r>
                        <a:rPr lang="ru-RU" sz="1400" dirty="0">
                          <a:latin typeface="Times New Roman"/>
                          <a:ea typeface="Calibri"/>
                        </a:rPr>
                        <a:t>Интеллектуальное подчинение индивида </a:t>
                      </a:r>
                      <a:r>
                        <a:rPr lang="en-US" sz="1400" dirty="0" err="1">
                          <a:latin typeface="Times New Roman"/>
                          <a:ea typeface="Calibri"/>
                        </a:rPr>
                        <a:t>S</a:t>
                      </a:r>
                      <a:r>
                        <a:rPr lang="en-US" sz="1400" baseline="-25000" dirty="0" err="1">
                          <a:latin typeface="Times New Roman"/>
                          <a:ea typeface="Calibri"/>
                        </a:rPr>
                        <a:t>k</a:t>
                      </a:r>
                      <a:r>
                        <a:rPr lang="ru-RU" sz="1400" dirty="0">
                          <a:latin typeface="Times New Roman"/>
                          <a:ea typeface="Calibri"/>
                        </a:rPr>
                        <a:t> индивиду </a:t>
                      </a:r>
                      <a:r>
                        <a:rPr lang="en-US" sz="1400" dirty="0" smtClean="0">
                          <a:latin typeface="Times New Roman"/>
                          <a:ea typeface="Calibri"/>
                        </a:rPr>
                        <a:t>S</a:t>
                      </a:r>
                      <a:r>
                        <a:rPr lang="en-US" sz="1400" baseline="-25000" dirty="0" smtClean="0">
                          <a:latin typeface="Times New Roman"/>
                          <a:ea typeface="Calibri"/>
                        </a:rPr>
                        <a:t>i</a:t>
                      </a:r>
                      <a:endParaRPr lang="ru-RU" sz="1400" dirty="0">
                        <a:latin typeface="Times New Roman"/>
                        <a:ea typeface="Calibri"/>
                      </a:endParaRPr>
                    </a:p>
                  </a:txBody>
                  <a:tcPr marL="68580" marR="68580" marT="0" marB="0" anchor="ctr"/>
                </a:tc>
                <a:tc>
                  <a:txBody>
                    <a:bodyPr/>
                    <a:lstStyle/>
                    <a:p>
                      <a:pPr algn="ctr">
                        <a:lnSpc>
                          <a:spcPct val="115000"/>
                        </a:lnSpc>
                        <a:spcAft>
                          <a:spcPts val="0"/>
                        </a:spcAft>
                      </a:pPr>
                      <a:r>
                        <a:rPr lang="ru-RU" sz="1400" dirty="0">
                          <a:latin typeface="Times New Roman"/>
                          <a:ea typeface="Adobe Fan Heiti Std B"/>
                        </a:rPr>
                        <a:t>Хорошо образованная, но </a:t>
                      </a:r>
                      <a:r>
                        <a:rPr lang="ru-RU" sz="1400" dirty="0">
                          <a:latin typeface="Times New Roman"/>
                          <a:ea typeface="Calibri"/>
                        </a:rPr>
                        <a:t>интеллектуально ленивая</a:t>
                      </a:r>
                      <a:r>
                        <a:rPr lang="ru-RU" sz="1400" dirty="0">
                          <a:latin typeface="Times New Roman"/>
                          <a:ea typeface="Adobe Fan Heiti Std B"/>
                        </a:rPr>
                        <a:t> </a:t>
                      </a:r>
                      <a:r>
                        <a:rPr lang="ru-RU" sz="1400" dirty="0" smtClean="0">
                          <a:latin typeface="Times New Roman"/>
                          <a:ea typeface="Adobe Fan Heiti Std B"/>
                        </a:rPr>
                        <a:t>группа</a:t>
                      </a:r>
                      <a:endParaRPr lang="ru-RU" sz="1400" dirty="0">
                        <a:latin typeface="Times New Roman"/>
                        <a:ea typeface="Calibri"/>
                      </a:endParaRPr>
                    </a:p>
                  </a:txBody>
                  <a:tcPr marL="68580" marR="68580" marT="0" marB="0" anchor="ctr"/>
                </a:tc>
                <a:tc>
                  <a:txBody>
                    <a:bodyPr/>
                    <a:lstStyle/>
                    <a:p>
                      <a:pPr algn="ctr">
                        <a:lnSpc>
                          <a:spcPct val="115000"/>
                        </a:lnSpc>
                        <a:spcAft>
                          <a:spcPts val="0"/>
                        </a:spcAft>
                      </a:pPr>
                      <a:r>
                        <a:rPr lang="ru-RU" sz="1200" dirty="0" smtClean="0">
                          <a:latin typeface="Times New Roman"/>
                          <a:ea typeface="Calibri"/>
                        </a:rPr>
                        <a:t>Малообразованная фанатичная </a:t>
                      </a:r>
                      <a:r>
                        <a:rPr lang="ru-RU" sz="1200" dirty="0">
                          <a:latin typeface="Times New Roman"/>
                          <a:ea typeface="Calibri"/>
                        </a:rPr>
                        <a:t>группа с образованным интеллектуально ленивым лидером (</a:t>
                      </a:r>
                      <a:r>
                        <a:rPr lang="en-US" sz="1200" dirty="0" err="1">
                          <a:latin typeface="Times New Roman"/>
                          <a:ea typeface="Calibri"/>
                        </a:rPr>
                        <a:t>S</a:t>
                      </a:r>
                      <a:r>
                        <a:rPr lang="en-US" sz="1200" baseline="-25000" dirty="0" err="1">
                          <a:latin typeface="Times New Roman"/>
                          <a:ea typeface="Calibri"/>
                        </a:rPr>
                        <a:t>k</a:t>
                      </a:r>
                      <a:r>
                        <a:rPr lang="ru-RU" sz="1200" dirty="0">
                          <a:latin typeface="Times New Roman"/>
                          <a:ea typeface="Calibri"/>
                        </a:rPr>
                        <a:t>)</a:t>
                      </a:r>
                    </a:p>
                  </a:txBody>
                  <a:tcPr marL="68580" marR="68580" marT="0" marB="0" anchor="ctr"/>
                </a:tc>
                <a:tc>
                  <a:txBody>
                    <a:bodyPr/>
                    <a:lstStyle/>
                    <a:p>
                      <a:pPr algn="ctr">
                        <a:lnSpc>
                          <a:spcPct val="115000"/>
                        </a:lnSpc>
                        <a:spcAft>
                          <a:spcPts val="0"/>
                        </a:spcAft>
                      </a:pPr>
                      <a:r>
                        <a:rPr lang="ru-RU" sz="1400" dirty="0" smtClean="0">
                          <a:latin typeface="Times New Roman"/>
                          <a:ea typeface="Adobe Fan Heiti Std B"/>
                        </a:rPr>
                        <a:t>Объединение  </a:t>
                      </a:r>
                      <a:r>
                        <a:rPr lang="ru-RU" sz="1400" dirty="0" smtClean="0">
                          <a:latin typeface="Times New Roman"/>
                          <a:ea typeface="Calibri"/>
                        </a:rPr>
                        <a:t>мало </a:t>
                      </a:r>
                      <a:r>
                        <a:rPr lang="ru-RU" sz="1400" dirty="0">
                          <a:latin typeface="Times New Roman"/>
                          <a:ea typeface="Calibri"/>
                        </a:rPr>
                        <a:t>образованных </a:t>
                      </a:r>
                      <a:r>
                        <a:rPr lang="ru-RU" sz="1400" dirty="0">
                          <a:latin typeface="Times New Roman"/>
                          <a:ea typeface="Adobe Fan Heiti Std B"/>
                        </a:rPr>
                        <a:t>и образованных "апофигистов"</a:t>
                      </a:r>
                      <a:endParaRPr lang="ru-RU" sz="1400" dirty="0">
                        <a:latin typeface="Times New Roman"/>
                        <a:ea typeface="Calibri"/>
                      </a:endParaRPr>
                    </a:p>
                  </a:txBody>
                  <a:tcPr marL="68580" marR="68580" marT="0" marB="0" anchor="ctr"/>
                </a:tc>
              </a:tr>
              <a:tr h="1174626">
                <a:tc vMerge="1">
                  <a:txBody>
                    <a:bodyPr/>
                    <a:lstStyle/>
                    <a:p>
                      <a:endParaRPr lang="ru-RU"/>
                    </a:p>
                  </a:txBody>
                  <a:tcPr/>
                </a:tc>
                <a:tc rowSpan="2">
                  <a:txBody>
                    <a:bodyPr/>
                    <a:lstStyle/>
                    <a:p>
                      <a:pPr marL="71755" marR="71755" algn="ctr">
                        <a:lnSpc>
                          <a:spcPct val="115000"/>
                        </a:lnSpc>
                        <a:spcAft>
                          <a:spcPts val="0"/>
                        </a:spcAft>
                      </a:pPr>
                      <a:r>
                        <a:rPr lang="ru-RU" sz="1600">
                          <a:latin typeface="Times New Roman"/>
                          <a:ea typeface="Adobe Fan Heiti Std B"/>
                        </a:rPr>
                        <a:t>Малое </a:t>
                      </a:r>
                      <a:r>
                        <a:rPr lang="en-US" sz="1600">
                          <a:latin typeface="Times New Roman"/>
                          <a:ea typeface="Adobe Fan Heiti Std B"/>
                        </a:rPr>
                        <a:t>μ</a:t>
                      </a:r>
                      <a:r>
                        <a:rPr lang="en-US" sz="1600" baseline="-25000">
                          <a:latin typeface="Times New Roman"/>
                          <a:ea typeface="Adobe Fan Heiti Std B"/>
                        </a:rPr>
                        <a:t>k</a:t>
                      </a:r>
                      <a:endParaRPr lang="ru-RU" sz="1600">
                        <a:latin typeface="Times New Roman"/>
                        <a:ea typeface="Calibri"/>
                      </a:endParaRPr>
                    </a:p>
                  </a:txBody>
                  <a:tcPr marL="68580" marR="68580" marT="0" marB="0" vert="vert270" anchor="ctr"/>
                </a:tc>
                <a:tc>
                  <a:txBody>
                    <a:bodyPr/>
                    <a:lstStyle/>
                    <a:p>
                      <a:pPr marL="71755" marR="71755" algn="ctr">
                        <a:lnSpc>
                          <a:spcPct val="115000"/>
                        </a:lnSpc>
                        <a:spcAft>
                          <a:spcPts val="0"/>
                        </a:spcAft>
                      </a:pPr>
                      <a:r>
                        <a:rPr lang="ru-RU" sz="1600">
                          <a:latin typeface="Times New Roman"/>
                          <a:ea typeface="Adobe Fan Heiti Std B"/>
                        </a:rPr>
                        <a:t>Большое </a:t>
                      </a:r>
                      <a:r>
                        <a:rPr lang="ru-RU" sz="1600">
                          <a:latin typeface="Times New Roman"/>
                          <a:ea typeface="Times New Roman"/>
                        </a:rPr>
                        <a:t>β</a:t>
                      </a:r>
                      <a:r>
                        <a:rPr lang="en-US" sz="1600" baseline="-25000">
                          <a:latin typeface="Times New Roman"/>
                          <a:ea typeface="Adobe Fan Heiti Std B"/>
                        </a:rPr>
                        <a:t>k</a:t>
                      </a:r>
                      <a:r>
                        <a:rPr lang="en-US" sz="1600">
                          <a:latin typeface="Times New Roman"/>
                          <a:ea typeface="Adobe Fan Heiti Std B"/>
                        </a:rPr>
                        <a:t> </a:t>
                      </a:r>
                      <a:endParaRPr lang="ru-RU" sz="1600">
                        <a:latin typeface="Times New Roman"/>
                        <a:ea typeface="Calibri"/>
                      </a:endParaRPr>
                    </a:p>
                  </a:txBody>
                  <a:tcPr marL="68580" marR="68580" marT="0" marB="0" vert="vert270" anchor="ctr"/>
                </a:tc>
                <a:tc>
                  <a:txBody>
                    <a:bodyPr/>
                    <a:lstStyle/>
                    <a:p>
                      <a:pPr algn="ctr">
                        <a:lnSpc>
                          <a:spcPct val="115000"/>
                        </a:lnSpc>
                        <a:spcAft>
                          <a:spcPts val="0"/>
                        </a:spcAft>
                      </a:pPr>
                      <a:r>
                        <a:rPr lang="ru-RU" sz="1400" dirty="0">
                          <a:latin typeface="Times New Roman"/>
                          <a:ea typeface="Calibri"/>
                        </a:rPr>
                        <a:t>Образованный фанатичный лидер (</a:t>
                      </a:r>
                      <a:r>
                        <a:rPr lang="en-US" sz="1400" dirty="0">
                          <a:latin typeface="Times New Roman"/>
                          <a:ea typeface="Calibri"/>
                        </a:rPr>
                        <a:t>S</a:t>
                      </a:r>
                      <a:r>
                        <a:rPr lang="en-US" sz="1400" baseline="-25000" dirty="0">
                          <a:latin typeface="Times New Roman"/>
                          <a:ea typeface="Calibri"/>
                        </a:rPr>
                        <a:t>i</a:t>
                      </a:r>
                      <a:r>
                        <a:rPr lang="ru-RU" sz="1400" dirty="0">
                          <a:latin typeface="Times New Roman"/>
                          <a:ea typeface="Calibri"/>
                        </a:rPr>
                        <a:t>) и плохо образованная фанатичная группа </a:t>
                      </a:r>
                    </a:p>
                  </a:txBody>
                  <a:tcPr marL="68580" marR="68580" marT="0" marB="0" anchor="ctr"/>
                </a:tc>
                <a:tc>
                  <a:txBody>
                    <a:bodyPr/>
                    <a:lstStyle/>
                    <a:p>
                      <a:pPr algn="ctr">
                        <a:lnSpc>
                          <a:spcPct val="115000"/>
                        </a:lnSpc>
                        <a:spcAft>
                          <a:spcPts val="0"/>
                        </a:spcAft>
                      </a:pPr>
                      <a:r>
                        <a:rPr lang="ru-RU" sz="1200" dirty="0" smtClean="0">
                          <a:latin typeface="Times New Roman"/>
                          <a:ea typeface="Calibri"/>
                        </a:rPr>
                        <a:t>Малообразованная </a:t>
                      </a:r>
                      <a:r>
                        <a:rPr lang="ru-RU" sz="1200" dirty="0">
                          <a:latin typeface="Times New Roman"/>
                          <a:ea typeface="Calibri"/>
                        </a:rPr>
                        <a:t>фанатичная группа с образованным интеллектуально ленивым лидером (</a:t>
                      </a:r>
                      <a:r>
                        <a:rPr lang="en-US" sz="1200" dirty="0">
                          <a:latin typeface="Times New Roman"/>
                          <a:ea typeface="Calibri"/>
                        </a:rPr>
                        <a:t>S</a:t>
                      </a:r>
                      <a:r>
                        <a:rPr lang="en-US" sz="1200" baseline="-25000" dirty="0">
                          <a:latin typeface="Times New Roman"/>
                          <a:ea typeface="Calibri"/>
                        </a:rPr>
                        <a:t>i</a:t>
                      </a:r>
                      <a:r>
                        <a:rPr lang="ru-RU" sz="1200" dirty="0">
                          <a:latin typeface="Times New Roman"/>
                          <a:ea typeface="Calibri"/>
                        </a:rPr>
                        <a:t>)</a:t>
                      </a:r>
                    </a:p>
                  </a:txBody>
                  <a:tcPr marL="68580" marR="68580" marT="0" marB="0" anchor="ctr"/>
                </a:tc>
                <a:tc>
                  <a:txBody>
                    <a:bodyPr/>
                    <a:lstStyle/>
                    <a:p>
                      <a:pPr algn="ctr">
                        <a:lnSpc>
                          <a:spcPct val="115000"/>
                        </a:lnSpc>
                        <a:spcAft>
                          <a:spcPts val="0"/>
                        </a:spcAft>
                      </a:pPr>
                      <a:r>
                        <a:rPr lang="ru-RU" sz="1400" dirty="0">
                          <a:latin typeface="Times New Roman"/>
                          <a:ea typeface="Calibri"/>
                        </a:rPr>
                        <a:t>Плохо образованные </a:t>
                      </a:r>
                      <a:r>
                        <a:rPr lang="ru-RU" sz="1400" dirty="0">
                          <a:latin typeface="Times New Roman"/>
                          <a:ea typeface="Adobe Fan Heiti Std B"/>
                        </a:rPr>
                        <a:t>фанаты, которые четко знают, что "хорошо" и что "плохо"</a:t>
                      </a:r>
                      <a:endParaRPr lang="ru-RU" sz="1400" dirty="0">
                        <a:latin typeface="Times New Roman"/>
                        <a:ea typeface="Calibri"/>
                      </a:endParaRPr>
                    </a:p>
                  </a:txBody>
                  <a:tcPr marL="68580" marR="68580" marT="0" marB="0" anchor="ctr"/>
                </a:tc>
                <a:tc>
                  <a:txBody>
                    <a:bodyPr/>
                    <a:lstStyle/>
                    <a:p>
                      <a:pPr algn="ctr">
                        <a:lnSpc>
                          <a:spcPct val="115000"/>
                        </a:lnSpc>
                        <a:spcAft>
                          <a:spcPts val="0"/>
                        </a:spcAft>
                      </a:pPr>
                      <a:r>
                        <a:rPr lang="ru-RU" sz="1200" dirty="0" smtClean="0">
                          <a:latin typeface="Times New Roman"/>
                          <a:ea typeface="Calibri"/>
                        </a:rPr>
                        <a:t>Малообразованная толпа </a:t>
                      </a:r>
                      <a:r>
                        <a:rPr lang="ru-RU" sz="1200" dirty="0">
                          <a:latin typeface="Times New Roman"/>
                          <a:ea typeface="Adobe Fan Heiti Std B"/>
                        </a:rPr>
                        <a:t>"апофигистов" </a:t>
                      </a:r>
                      <a:r>
                        <a:rPr lang="ru-RU" sz="1200" dirty="0">
                          <a:latin typeface="Times New Roman"/>
                          <a:ea typeface="Calibri"/>
                        </a:rPr>
                        <a:t>с малообразованным фанатичным лидером </a:t>
                      </a:r>
                      <a:r>
                        <a:rPr lang="en-US" sz="1200" dirty="0" err="1">
                          <a:latin typeface="Times New Roman"/>
                          <a:ea typeface="Calibri"/>
                        </a:rPr>
                        <a:t>S</a:t>
                      </a:r>
                      <a:r>
                        <a:rPr lang="en-US" sz="1200" baseline="-25000" dirty="0" err="1">
                          <a:latin typeface="Times New Roman"/>
                          <a:ea typeface="Calibri"/>
                        </a:rPr>
                        <a:t>k</a:t>
                      </a:r>
                      <a:r>
                        <a:rPr lang="en-US" sz="1200" dirty="0">
                          <a:latin typeface="Times New Roman"/>
                          <a:ea typeface="Adobe Fan Heiti Std B"/>
                        </a:rPr>
                        <a:t> </a:t>
                      </a:r>
                      <a:endParaRPr lang="ru-RU" sz="1200" dirty="0">
                        <a:latin typeface="Times New Roman"/>
                        <a:ea typeface="Calibri"/>
                      </a:endParaRPr>
                    </a:p>
                  </a:txBody>
                  <a:tcPr marL="68580" marR="68580" marT="0" marB="0" anchor="ctr"/>
                </a:tc>
              </a:tr>
              <a:tr h="939701">
                <a:tc vMerge="1">
                  <a:txBody>
                    <a:bodyPr/>
                    <a:lstStyle/>
                    <a:p>
                      <a:endParaRPr lang="ru-RU"/>
                    </a:p>
                  </a:txBody>
                  <a:tcPr/>
                </a:tc>
                <a:tc vMerge="1">
                  <a:txBody>
                    <a:bodyPr/>
                    <a:lstStyle/>
                    <a:p>
                      <a:endParaRPr lang="ru-RU"/>
                    </a:p>
                  </a:txBody>
                  <a:tcPr/>
                </a:tc>
                <a:tc>
                  <a:txBody>
                    <a:bodyPr/>
                    <a:lstStyle/>
                    <a:p>
                      <a:pPr marL="71755" marR="71755" algn="ctr">
                        <a:lnSpc>
                          <a:spcPct val="115000"/>
                        </a:lnSpc>
                        <a:spcAft>
                          <a:spcPts val="0"/>
                        </a:spcAft>
                      </a:pPr>
                      <a:r>
                        <a:rPr lang="ru-RU" sz="1600" dirty="0">
                          <a:latin typeface="Times New Roman"/>
                          <a:ea typeface="Adobe Fan Heiti Std B"/>
                        </a:rPr>
                        <a:t>Малое </a:t>
                      </a:r>
                      <a:r>
                        <a:rPr lang="ru-RU" sz="1600" dirty="0" err="1">
                          <a:latin typeface="Times New Roman"/>
                          <a:ea typeface="Times New Roman"/>
                        </a:rPr>
                        <a:t>β</a:t>
                      </a:r>
                      <a:r>
                        <a:rPr lang="en-US" sz="1600" baseline="-25000" dirty="0">
                          <a:latin typeface="Times New Roman"/>
                          <a:ea typeface="Adobe Fan Heiti Std B"/>
                        </a:rPr>
                        <a:t>k</a:t>
                      </a:r>
                      <a:r>
                        <a:rPr lang="en-US" sz="1600" dirty="0">
                          <a:latin typeface="Times New Roman"/>
                          <a:ea typeface="Adobe Fan Heiti Std B"/>
                        </a:rPr>
                        <a:t> </a:t>
                      </a:r>
                      <a:endParaRPr lang="ru-RU" sz="1600" dirty="0">
                        <a:latin typeface="Times New Roman"/>
                        <a:ea typeface="Calibri"/>
                      </a:endParaRPr>
                    </a:p>
                  </a:txBody>
                  <a:tcPr marL="68580" marR="68580" marT="0" marB="0" vert="vert270" anchor="ctr"/>
                </a:tc>
                <a:tc>
                  <a:txBody>
                    <a:bodyPr/>
                    <a:lstStyle/>
                    <a:p>
                      <a:pPr algn="ctr">
                        <a:lnSpc>
                          <a:spcPct val="115000"/>
                        </a:lnSpc>
                        <a:spcAft>
                          <a:spcPts val="0"/>
                        </a:spcAft>
                      </a:pPr>
                      <a:r>
                        <a:rPr lang="ru-RU" sz="1400" dirty="0">
                          <a:latin typeface="Times New Roman"/>
                          <a:ea typeface="Calibri"/>
                        </a:rPr>
                        <a:t>Образованный лидер (</a:t>
                      </a:r>
                      <a:r>
                        <a:rPr lang="en-US" sz="1400" dirty="0">
                          <a:latin typeface="Times New Roman"/>
                          <a:ea typeface="Calibri"/>
                        </a:rPr>
                        <a:t>S</a:t>
                      </a:r>
                      <a:r>
                        <a:rPr lang="en-US" sz="1400" baseline="-25000" dirty="0">
                          <a:latin typeface="Times New Roman"/>
                          <a:ea typeface="Calibri"/>
                        </a:rPr>
                        <a:t>i</a:t>
                      </a:r>
                      <a:r>
                        <a:rPr lang="ru-RU" sz="1400" dirty="0">
                          <a:latin typeface="Times New Roman"/>
                          <a:ea typeface="Calibri"/>
                        </a:rPr>
                        <a:t>) и "толпа"</a:t>
                      </a:r>
                    </a:p>
                  </a:txBody>
                  <a:tcPr marL="68580" marR="68580" marT="0" marB="0" anchor="ctr"/>
                </a:tc>
                <a:tc>
                  <a:txBody>
                    <a:bodyPr/>
                    <a:lstStyle/>
                    <a:p>
                      <a:pPr algn="ctr">
                        <a:lnSpc>
                          <a:spcPct val="115000"/>
                        </a:lnSpc>
                        <a:spcAft>
                          <a:spcPts val="0"/>
                        </a:spcAft>
                      </a:pPr>
                      <a:r>
                        <a:rPr lang="ru-RU" sz="1400" dirty="0" smtClean="0">
                          <a:latin typeface="Times New Roman"/>
                          <a:ea typeface="Adobe Fan Heiti Std B"/>
                        </a:rPr>
                        <a:t>Объединение </a:t>
                      </a:r>
                      <a:r>
                        <a:rPr lang="ru-RU" sz="1400" dirty="0" smtClean="0">
                          <a:latin typeface="Times New Roman"/>
                          <a:ea typeface="Calibri"/>
                        </a:rPr>
                        <a:t>плохо </a:t>
                      </a:r>
                      <a:r>
                        <a:rPr lang="ru-RU" sz="1400" dirty="0">
                          <a:latin typeface="Times New Roman"/>
                          <a:ea typeface="Calibri"/>
                        </a:rPr>
                        <a:t>образованных </a:t>
                      </a:r>
                      <a:r>
                        <a:rPr lang="ru-RU" sz="1400" dirty="0">
                          <a:latin typeface="Times New Roman"/>
                          <a:ea typeface="Adobe Fan Heiti Std B"/>
                        </a:rPr>
                        <a:t>и образованных "апофигистов"</a:t>
                      </a:r>
                      <a:endParaRPr lang="ru-RU" sz="1400" dirty="0">
                        <a:latin typeface="Times New Roman"/>
                        <a:ea typeface="Calibri"/>
                      </a:endParaRPr>
                    </a:p>
                  </a:txBody>
                  <a:tcPr marL="68580" marR="68580" marT="0" marB="0" anchor="ctr"/>
                </a:tc>
                <a:tc>
                  <a:txBody>
                    <a:bodyPr/>
                    <a:lstStyle/>
                    <a:p>
                      <a:pPr algn="ctr">
                        <a:lnSpc>
                          <a:spcPct val="115000"/>
                        </a:lnSpc>
                        <a:spcAft>
                          <a:spcPts val="0"/>
                        </a:spcAft>
                      </a:pPr>
                      <a:r>
                        <a:rPr lang="ru-RU" sz="1200" dirty="0" smtClean="0">
                          <a:latin typeface="Times New Roman"/>
                          <a:ea typeface="Calibri"/>
                        </a:rPr>
                        <a:t>Малообразованная    толпа </a:t>
                      </a:r>
                      <a:r>
                        <a:rPr lang="ru-RU" sz="1200" dirty="0">
                          <a:latin typeface="Times New Roman"/>
                          <a:ea typeface="Adobe Fan Heiti Std B"/>
                        </a:rPr>
                        <a:t>"апофигистов" </a:t>
                      </a:r>
                      <a:r>
                        <a:rPr lang="ru-RU" sz="1200" dirty="0">
                          <a:latin typeface="Times New Roman"/>
                          <a:ea typeface="Calibri"/>
                        </a:rPr>
                        <a:t>с малообразованным фанатичным лидером </a:t>
                      </a:r>
                      <a:r>
                        <a:rPr lang="en-US" sz="1200" dirty="0">
                          <a:latin typeface="Times New Roman"/>
                          <a:ea typeface="Calibri"/>
                        </a:rPr>
                        <a:t>S</a:t>
                      </a:r>
                      <a:r>
                        <a:rPr lang="en-US" sz="1200" baseline="-25000" dirty="0">
                          <a:latin typeface="Times New Roman"/>
                          <a:ea typeface="Calibri"/>
                        </a:rPr>
                        <a:t>i</a:t>
                      </a:r>
                      <a:endParaRPr lang="ru-RU" sz="1200" dirty="0">
                        <a:latin typeface="Times New Roman"/>
                        <a:ea typeface="Calibri"/>
                      </a:endParaRPr>
                    </a:p>
                  </a:txBody>
                  <a:tcPr marL="68580" marR="68580" marT="0" marB="0" anchor="ctr"/>
                </a:tc>
                <a:tc>
                  <a:txBody>
                    <a:bodyPr/>
                    <a:lstStyle/>
                    <a:p>
                      <a:pPr algn="ctr">
                        <a:lnSpc>
                          <a:spcPct val="115000"/>
                        </a:lnSpc>
                        <a:spcAft>
                          <a:spcPts val="0"/>
                        </a:spcAft>
                      </a:pPr>
                      <a:r>
                        <a:rPr lang="ru-RU" sz="1400" dirty="0" smtClean="0">
                          <a:latin typeface="Times New Roman"/>
                          <a:ea typeface="Calibri"/>
                        </a:rPr>
                        <a:t>Малообразованные </a:t>
                      </a:r>
                      <a:r>
                        <a:rPr lang="ru-RU" sz="1400" dirty="0">
                          <a:latin typeface="Times New Roman"/>
                          <a:ea typeface="Adobe Fan Heiti Std B"/>
                        </a:rPr>
                        <a:t>"апофигисты" ("болото")</a:t>
                      </a:r>
                      <a:endParaRPr lang="ru-RU" sz="1400" dirty="0">
                        <a:latin typeface="Times New Roman"/>
                        <a:ea typeface="Calibri"/>
                      </a:endParaRPr>
                    </a:p>
                  </a:txBody>
                  <a:tcPr marL="68580" marR="68580" marT="0" marB="0" anchor="ctr"/>
                </a:tc>
              </a:tr>
            </a:tbl>
          </a:graphicData>
        </a:graphic>
      </p:graphicFrame>
      <p:sp>
        <p:nvSpPr>
          <p:cNvPr id="5" name="Номер слайда 4"/>
          <p:cNvSpPr>
            <a:spLocks noGrp="1"/>
          </p:cNvSpPr>
          <p:nvPr>
            <p:ph type="sldNum" sz="quarter" idx="12"/>
          </p:nvPr>
        </p:nvSpPr>
        <p:spPr/>
        <p:txBody>
          <a:bodyPr/>
          <a:lstStyle/>
          <a:p>
            <a:fld id="{A28E3E64-D415-483F-B0AD-D304A1962B41}" type="slidenum">
              <a:rPr lang="ru-RU" smtClean="0"/>
              <a:pPr/>
              <a:t>20</a:t>
            </a:fld>
            <a:endParaRPr lang="ru-RU"/>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490066"/>
          </a:xfrm>
        </p:spPr>
        <p:txBody>
          <a:bodyPr>
            <a:normAutofit/>
          </a:bodyPr>
          <a:lstStyle/>
          <a:p>
            <a:r>
              <a:rPr lang="ru-RU" sz="2400" dirty="0" smtClean="0">
                <a:latin typeface="Times New Roman" pitchFamily="18" charset="0"/>
                <a:cs typeface="Times New Roman" pitchFamily="18" charset="0"/>
              </a:rPr>
              <a:t>Пояснения к таблице на слайде 20</a:t>
            </a:r>
            <a:endParaRPr lang="ru-RU" sz="2400" dirty="0">
              <a:latin typeface="Times New Roman" pitchFamily="18" charset="0"/>
              <a:cs typeface="Times New Roman" pitchFamily="18" charset="0"/>
            </a:endParaRPr>
          </a:p>
        </p:txBody>
      </p:sp>
      <p:sp>
        <p:nvSpPr>
          <p:cNvPr id="3" name="Содержимое 2"/>
          <p:cNvSpPr>
            <a:spLocks noGrp="1"/>
          </p:cNvSpPr>
          <p:nvPr>
            <p:ph idx="1"/>
          </p:nvPr>
        </p:nvSpPr>
        <p:spPr>
          <a:xfrm>
            <a:off x="457200" y="980729"/>
            <a:ext cx="8435280" cy="4968552"/>
          </a:xfrm>
        </p:spPr>
        <p:txBody>
          <a:bodyPr>
            <a:noAutofit/>
          </a:bodyPr>
          <a:lstStyle/>
          <a:p>
            <a:pPr algn="ctr"/>
            <a:r>
              <a:rPr lang="ru-RU" sz="2200" dirty="0" smtClean="0">
                <a:latin typeface="Times New Roman" pitchFamily="18" charset="0"/>
                <a:cs typeface="Times New Roman" pitchFamily="18" charset="0"/>
              </a:rPr>
              <a:t>Группа </a:t>
            </a:r>
            <a:r>
              <a:rPr lang="en-US" sz="2200" dirty="0">
                <a:latin typeface="Times New Roman" pitchFamily="18" charset="0"/>
                <a:cs typeface="Times New Roman" pitchFamily="18" charset="0"/>
              </a:rPr>
              <a:t>G</a:t>
            </a:r>
            <a:r>
              <a:rPr lang="en-US" sz="2200" baseline="-25000" dirty="0">
                <a:latin typeface="Times New Roman" pitchFamily="18" charset="0"/>
                <a:cs typeface="Times New Roman" pitchFamily="18" charset="0"/>
              </a:rPr>
              <a:t>ik</a:t>
            </a:r>
            <a:r>
              <a:rPr lang="ru-RU" sz="2200" dirty="0">
                <a:latin typeface="Times New Roman" pitchFamily="18" charset="0"/>
                <a:cs typeface="Times New Roman" pitchFamily="18" charset="0"/>
              </a:rPr>
              <a:t>, </a:t>
            </a:r>
            <a:r>
              <a:rPr lang="ru-RU" sz="2200" dirty="0" smtClean="0">
                <a:latin typeface="Times New Roman" pitchFamily="18" charset="0"/>
                <a:cs typeface="Times New Roman" pitchFamily="18" charset="0"/>
              </a:rPr>
              <a:t>находящаяся </a:t>
            </a:r>
            <a:r>
              <a:rPr lang="ru-RU" sz="2200" dirty="0">
                <a:latin typeface="Times New Roman" pitchFamily="18" charset="0"/>
                <a:cs typeface="Times New Roman" pitchFamily="18" charset="0"/>
              </a:rPr>
              <a:t>в левом верхнем углу </a:t>
            </a:r>
            <a:r>
              <a:rPr lang="ru-RU" sz="2200" dirty="0" smtClean="0">
                <a:latin typeface="Times New Roman" pitchFamily="18" charset="0"/>
                <a:cs typeface="Times New Roman" pitchFamily="18" charset="0"/>
              </a:rPr>
              <a:t>таблицы, это </a:t>
            </a:r>
            <a:r>
              <a:rPr lang="ru-RU" sz="2200" dirty="0">
                <a:latin typeface="Times New Roman" pitchFamily="18" charset="0"/>
                <a:cs typeface="Times New Roman" pitchFamily="18" charset="0"/>
              </a:rPr>
              <a:t>"Хорошо образованные "вожди" с четким пониманием того, что "хорошо" и что "</a:t>
            </a:r>
            <a:r>
              <a:rPr lang="ru-RU" sz="2200" dirty="0" smtClean="0">
                <a:latin typeface="Times New Roman" pitchFamily="18" charset="0"/>
                <a:cs typeface="Times New Roman" pitchFamily="18" charset="0"/>
              </a:rPr>
              <a:t>плохо"", так как оба индивида, вошедшие в эту группу, имеют высокий уровень </a:t>
            </a:r>
            <a:r>
              <a:rPr lang="ru-RU" sz="2200" dirty="0">
                <a:latin typeface="Times New Roman" pitchFamily="18" charset="0"/>
                <a:cs typeface="Times New Roman" pitchFamily="18" charset="0"/>
              </a:rPr>
              <a:t>осведомленности о внешнем мире </a:t>
            </a:r>
            <a:r>
              <a:rPr lang="ru-RU" sz="2200" dirty="0" smtClean="0">
                <a:latin typeface="Times New Roman" pitchFamily="18" charset="0"/>
                <a:cs typeface="Times New Roman" pitchFamily="18" charset="0"/>
              </a:rPr>
              <a:t>и значительную долю </a:t>
            </a:r>
            <a:r>
              <a:rPr lang="ru-RU" sz="2200" dirty="0">
                <a:latin typeface="Times New Roman" pitchFamily="18" charset="0"/>
                <a:cs typeface="Times New Roman" pitchFamily="18" charset="0"/>
              </a:rPr>
              <a:t>тех понятий в своем тезаурусе, отношение к которым у них </a:t>
            </a:r>
            <a:r>
              <a:rPr lang="ru-RU" sz="2200" dirty="0" smtClean="0">
                <a:latin typeface="Times New Roman" pitchFamily="18" charset="0"/>
                <a:cs typeface="Times New Roman" pitchFamily="18" charset="0"/>
              </a:rPr>
              <a:t>четко выражено.</a:t>
            </a:r>
          </a:p>
          <a:p>
            <a:pPr algn="ctr"/>
            <a:r>
              <a:rPr lang="ru-RU" sz="2200" dirty="0" smtClean="0">
                <a:latin typeface="Times New Roman" pitchFamily="18" charset="0"/>
                <a:cs typeface="Times New Roman" pitchFamily="18" charset="0"/>
              </a:rPr>
              <a:t>Полной </a:t>
            </a:r>
            <a:r>
              <a:rPr lang="ru-RU" sz="2200" dirty="0">
                <a:latin typeface="Times New Roman" pitchFamily="18" charset="0"/>
                <a:cs typeface="Times New Roman" pitchFamily="18" charset="0"/>
              </a:rPr>
              <a:t>противоположностью этой группе является группа индивидов из правого нижнего угла </a:t>
            </a:r>
            <a:r>
              <a:rPr lang="ru-RU" sz="2200" dirty="0" smtClean="0">
                <a:latin typeface="Times New Roman" pitchFamily="18" charset="0"/>
                <a:cs typeface="Times New Roman" pitchFamily="18" charset="0"/>
              </a:rPr>
              <a:t>таблицы, </a:t>
            </a:r>
            <a:r>
              <a:rPr lang="ru-RU" sz="2200" dirty="0">
                <a:latin typeface="Times New Roman" pitchFamily="18" charset="0"/>
                <a:cs typeface="Times New Roman" pitchFamily="18" charset="0"/>
              </a:rPr>
              <a:t>осведомленность которых о внешнем мире находится на низком уровне и, кроме того, даже при том небольшом числе понятий, которое имеется в их тезаурусе, к значительной их доле они не выработали какого-либо определенного </a:t>
            </a:r>
            <a:r>
              <a:rPr lang="ru-RU" sz="2200" dirty="0" smtClean="0">
                <a:latin typeface="Times New Roman" pitchFamily="18" charset="0"/>
                <a:cs typeface="Times New Roman" pitchFamily="18" charset="0"/>
              </a:rPr>
              <a:t>отношения. Эти </a:t>
            </a:r>
            <a:r>
              <a:rPr lang="ru-RU" sz="2200" dirty="0">
                <a:latin typeface="Times New Roman" pitchFamily="18" charset="0"/>
                <a:cs typeface="Times New Roman" pitchFamily="18" charset="0"/>
              </a:rPr>
              <a:t>две </a:t>
            </a:r>
            <a:r>
              <a:rPr lang="ru-RU" sz="2200" dirty="0" smtClean="0">
                <a:latin typeface="Times New Roman" pitchFamily="18" charset="0"/>
                <a:cs typeface="Times New Roman" pitchFamily="18" charset="0"/>
              </a:rPr>
              <a:t>группы образуют некоторые </a:t>
            </a:r>
            <a:r>
              <a:rPr lang="ru-RU" sz="2200" b="1" i="1" dirty="0">
                <a:latin typeface="Times New Roman" pitchFamily="18" charset="0"/>
                <a:cs typeface="Times New Roman" pitchFamily="18" charset="0"/>
              </a:rPr>
              <a:t>содружества</a:t>
            </a:r>
            <a:r>
              <a:rPr lang="ru-RU" sz="2200" dirty="0">
                <a:latin typeface="Times New Roman" pitchFamily="18" charset="0"/>
                <a:cs typeface="Times New Roman" pitchFamily="18" charset="0"/>
              </a:rPr>
              <a:t>, хотя и очень </a:t>
            </a:r>
            <a:r>
              <a:rPr lang="ru-RU" sz="2200" dirty="0" smtClean="0">
                <a:latin typeface="Times New Roman" pitchFamily="18" charset="0"/>
                <a:cs typeface="Times New Roman" pitchFamily="18" charset="0"/>
              </a:rPr>
              <a:t>разные по </a:t>
            </a:r>
            <a:r>
              <a:rPr lang="ru-RU" sz="2200" dirty="0">
                <a:latin typeface="Times New Roman" pitchFamily="18" charset="0"/>
                <a:cs typeface="Times New Roman" pitchFamily="18" charset="0"/>
              </a:rPr>
              <a:t>типу своих соотношений внутри </a:t>
            </a:r>
            <a:r>
              <a:rPr lang="ru-RU" sz="2200" dirty="0" smtClean="0">
                <a:latin typeface="Times New Roman" pitchFamily="18" charset="0"/>
                <a:cs typeface="Times New Roman" pitchFamily="18" charset="0"/>
              </a:rPr>
              <a:t>группы.</a:t>
            </a:r>
            <a:endParaRPr lang="ru-RU" sz="2200" dirty="0">
              <a:latin typeface="Times New Roman" pitchFamily="18" charset="0"/>
              <a:cs typeface="Times New Roman" pitchFamily="18" charset="0"/>
            </a:endParaRPr>
          </a:p>
        </p:txBody>
      </p:sp>
      <p:sp>
        <p:nvSpPr>
          <p:cNvPr id="4" name="Прямоугольник 3"/>
          <p:cNvSpPr/>
          <p:nvPr/>
        </p:nvSpPr>
        <p:spPr>
          <a:xfrm>
            <a:off x="539552" y="980728"/>
            <a:ext cx="8352928" cy="511256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5" name="Номер слайда 4"/>
          <p:cNvSpPr>
            <a:spLocks noGrp="1"/>
          </p:cNvSpPr>
          <p:nvPr>
            <p:ph type="sldNum" sz="quarter" idx="12"/>
          </p:nvPr>
        </p:nvSpPr>
        <p:spPr/>
        <p:txBody>
          <a:bodyPr/>
          <a:lstStyle/>
          <a:p>
            <a:fld id="{A28E3E64-D415-483F-B0AD-D304A1962B41}" type="slidenum">
              <a:rPr lang="ru-RU" smtClean="0"/>
              <a:pPr/>
              <a:t>21</a:t>
            </a:fld>
            <a:endParaRPr lang="ru-RU"/>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62074"/>
          </a:xfrm>
        </p:spPr>
        <p:txBody>
          <a:bodyPr>
            <a:normAutofit/>
          </a:bodyPr>
          <a:lstStyle/>
          <a:p>
            <a:r>
              <a:rPr lang="ru-RU" sz="2400" dirty="0" smtClean="0">
                <a:latin typeface="Times New Roman" pitchFamily="18" charset="0"/>
                <a:cs typeface="Times New Roman" pitchFamily="18" charset="0"/>
              </a:rPr>
              <a:t>Задание исходных характеристик и развитие системы.</a:t>
            </a:r>
            <a:endParaRPr lang="ru-RU" sz="2400" dirty="0">
              <a:latin typeface="Times New Roman" pitchFamily="18" charset="0"/>
              <a:cs typeface="Times New Roman" pitchFamily="18" charset="0"/>
            </a:endParaRPr>
          </a:p>
        </p:txBody>
      </p:sp>
      <p:sp>
        <p:nvSpPr>
          <p:cNvPr id="3" name="Содержимое 2"/>
          <p:cNvSpPr>
            <a:spLocks noGrp="1"/>
          </p:cNvSpPr>
          <p:nvPr>
            <p:ph idx="1"/>
          </p:nvPr>
        </p:nvSpPr>
        <p:spPr>
          <a:xfrm>
            <a:off x="457200" y="836712"/>
            <a:ext cx="8229600" cy="5832648"/>
          </a:xfrm>
        </p:spPr>
        <p:txBody>
          <a:bodyPr>
            <a:normAutofit fontScale="92500"/>
          </a:bodyPr>
          <a:lstStyle/>
          <a:p>
            <a:pPr indent="-180000" algn="ctr">
              <a:spcBef>
                <a:spcPts val="500"/>
              </a:spcBef>
            </a:pPr>
            <a:r>
              <a:rPr lang="ru-RU" sz="2400" dirty="0" smtClean="0">
                <a:latin typeface="Times New Roman" pitchFamily="18" charset="0"/>
                <a:cs typeface="Times New Roman" pitchFamily="18" charset="0"/>
              </a:rPr>
              <a:t>Перед </a:t>
            </a:r>
            <a:r>
              <a:rPr lang="ru-RU" sz="2400" dirty="0">
                <a:latin typeface="Times New Roman" pitchFamily="18" charset="0"/>
                <a:cs typeface="Times New Roman" pitchFamily="18" charset="0"/>
              </a:rPr>
              <a:t>началом расчетов </a:t>
            </a:r>
            <a:r>
              <a:rPr lang="ru-RU" sz="2400" dirty="0" smtClean="0">
                <a:latin typeface="Times New Roman" pitchFamily="18" charset="0"/>
                <a:cs typeface="Times New Roman" pitchFamily="18" charset="0"/>
              </a:rPr>
              <a:t>задаются размеры </a:t>
            </a:r>
            <a:r>
              <a:rPr lang="ru-RU" sz="2400" dirty="0">
                <a:latin typeface="Times New Roman" pitchFamily="18" charset="0"/>
                <a:cs typeface="Times New Roman" pitchFamily="18" charset="0"/>
              </a:rPr>
              <a:t>и состав </a:t>
            </a:r>
            <a:r>
              <a:rPr lang="ru-RU" sz="2400" dirty="0" smtClean="0">
                <a:latin typeface="Times New Roman" pitchFamily="18" charset="0"/>
                <a:cs typeface="Times New Roman" pitchFamily="18" charset="0"/>
              </a:rPr>
              <a:t>тезаурусов </a:t>
            </a:r>
            <a:r>
              <a:rPr lang="en-US" sz="2400" dirty="0" smtClean="0">
                <a:latin typeface="Times New Roman" pitchFamily="18" charset="0"/>
                <a:cs typeface="Times New Roman" pitchFamily="18" charset="0"/>
              </a:rPr>
              <a:t>H</a:t>
            </a:r>
            <a:r>
              <a:rPr lang="en-US" sz="2400" baseline="-25000" dirty="0" smtClean="0">
                <a:latin typeface="Times New Roman" pitchFamily="18" charset="0"/>
                <a:cs typeface="Times New Roman" pitchFamily="18" charset="0"/>
              </a:rPr>
              <a:t>i</a:t>
            </a:r>
            <a:r>
              <a:rPr lang="ru-RU" sz="2400" dirty="0" smtClean="0">
                <a:latin typeface="Times New Roman" pitchFamily="18" charset="0"/>
                <a:cs typeface="Times New Roman" pitchFamily="18" charset="0"/>
              </a:rPr>
              <a:t> </a:t>
            </a:r>
            <a:r>
              <a:rPr lang="ru-RU" sz="2400" dirty="0">
                <a:latin typeface="Times New Roman" pitchFamily="18" charset="0"/>
                <a:cs typeface="Times New Roman" pitchFamily="18" charset="0"/>
              </a:rPr>
              <a:t>индивидов </a:t>
            </a:r>
            <a:r>
              <a:rPr lang="en-US" sz="2400" dirty="0">
                <a:latin typeface="Times New Roman" pitchFamily="18" charset="0"/>
                <a:cs typeface="Times New Roman" pitchFamily="18" charset="0"/>
              </a:rPr>
              <a:t>S</a:t>
            </a:r>
            <a:r>
              <a:rPr lang="en-US" sz="2400" baseline="-25000" dirty="0">
                <a:latin typeface="Times New Roman" pitchFamily="18" charset="0"/>
                <a:cs typeface="Times New Roman" pitchFamily="18" charset="0"/>
              </a:rPr>
              <a:t>i</a:t>
            </a:r>
            <a:r>
              <a:rPr lang="ru-RU" sz="2400" dirty="0">
                <a:latin typeface="Times New Roman" pitchFamily="18" charset="0"/>
                <a:cs typeface="Times New Roman" pitchFamily="18" charset="0"/>
              </a:rPr>
              <a:t>, а также структуры их личности и коэффициенты их социальной активности </a:t>
            </a:r>
            <a:r>
              <a:rPr lang="ru-RU" sz="2400" dirty="0" err="1">
                <a:latin typeface="Times New Roman" pitchFamily="18" charset="0"/>
                <a:cs typeface="Times New Roman" pitchFamily="18" charset="0"/>
              </a:rPr>
              <a:t>α</a:t>
            </a:r>
            <a:r>
              <a:rPr lang="en-US" sz="2400" baseline="-25000" dirty="0" err="1">
                <a:latin typeface="Times New Roman" pitchFamily="18" charset="0"/>
                <a:cs typeface="Times New Roman" pitchFamily="18" charset="0"/>
              </a:rPr>
              <a:t>i</a:t>
            </a:r>
            <a:r>
              <a:rPr lang="ru-RU" sz="2400" dirty="0" smtClean="0">
                <a:latin typeface="Times New Roman" pitchFamily="18" charset="0"/>
                <a:cs typeface="Times New Roman" pitchFamily="18" charset="0"/>
              </a:rPr>
              <a:t>.</a:t>
            </a:r>
            <a:endParaRPr lang="ru-RU" sz="2400" dirty="0">
              <a:latin typeface="Times New Roman" pitchFamily="18" charset="0"/>
              <a:cs typeface="Times New Roman" pitchFamily="18" charset="0"/>
            </a:endParaRPr>
          </a:p>
          <a:p>
            <a:pPr algn="ctr"/>
            <a:r>
              <a:rPr lang="ru-RU" sz="2400" dirty="0">
                <a:latin typeface="Times New Roman" pitchFamily="18" charset="0"/>
                <a:cs typeface="Times New Roman" pitchFamily="18" charset="0"/>
              </a:rPr>
              <a:t>Существенным развитием предложенной в этой работе модели формирования социальных групп является присвоение </a:t>
            </a:r>
            <a:r>
              <a:rPr lang="ru-RU" sz="2400" dirty="0" smtClean="0">
                <a:latin typeface="Times New Roman" pitchFamily="18" charset="0"/>
                <a:cs typeface="Times New Roman" pitchFamily="18" charset="0"/>
              </a:rPr>
              <a:t>понятиям </a:t>
            </a:r>
            <a:r>
              <a:rPr lang="en-US" sz="2400" dirty="0" err="1" smtClean="0">
                <a:latin typeface="Times New Roman" pitchFamily="18" charset="0"/>
                <a:cs typeface="Times New Roman" pitchFamily="18" charset="0"/>
              </a:rPr>
              <a:t>h</a:t>
            </a:r>
            <a:r>
              <a:rPr lang="en-US" sz="2400" baseline="-25000" dirty="0" err="1" smtClean="0">
                <a:latin typeface="Times New Roman" pitchFamily="18" charset="0"/>
                <a:cs typeface="Times New Roman" pitchFamily="18" charset="0"/>
              </a:rPr>
              <a:t>j</a:t>
            </a:r>
            <a:r>
              <a:rPr lang="ru-RU" sz="2400" dirty="0" smtClean="0">
                <a:latin typeface="Times New Roman" pitchFamily="18" charset="0"/>
                <a:cs typeface="Times New Roman" pitchFamily="18" charset="0"/>
              </a:rPr>
              <a:t> </a:t>
            </a:r>
            <a:r>
              <a:rPr lang="ru-RU" sz="2400" dirty="0">
                <a:latin typeface="Times New Roman" pitchFamily="18" charset="0"/>
                <a:cs typeface="Times New Roman" pitchFamily="18" charset="0"/>
              </a:rPr>
              <a:t>из множества </a:t>
            </a:r>
            <a:r>
              <a:rPr lang="en-US" sz="2400" dirty="0">
                <a:latin typeface="Times New Roman" pitchFamily="18" charset="0"/>
                <a:cs typeface="Times New Roman" pitchFamily="18" charset="0"/>
              </a:rPr>
              <a:t>H </a:t>
            </a:r>
            <a:r>
              <a:rPr lang="ru-RU" sz="2400" dirty="0">
                <a:latin typeface="Times New Roman" pitchFamily="18" charset="0"/>
                <a:cs typeface="Times New Roman" pitchFamily="18" charset="0"/>
              </a:rPr>
              <a:t>того или иного конкретного содержания</a:t>
            </a:r>
            <a:r>
              <a:rPr lang="ru-RU" sz="2400" dirty="0" smtClean="0">
                <a:latin typeface="Times New Roman" pitchFamily="18" charset="0"/>
                <a:cs typeface="Times New Roman" pitchFamily="18" charset="0"/>
              </a:rPr>
              <a:t>. Например, можно представить </a:t>
            </a:r>
            <a:r>
              <a:rPr lang="ru-RU" sz="2400" dirty="0">
                <a:latin typeface="Times New Roman" pitchFamily="18" charset="0"/>
                <a:cs typeface="Times New Roman" pitchFamily="18" charset="0"/>
              </a:rPr>
              <a:t>себя некоторым “демиургом” </a:t>
            </a:r>
            <a:r>
              <a:rPr lang="ru-RU" sz="2400" dirty="0" smtClean="0">
                <a:latin typeface="Times New Roman" pitchFamily="18" charset="0"/>
                <a:cs typeface="Times New Roman" pitchFamily="18" charset="0"/>
              </a:rPr>
              <a:t>и обозначить </a:t>
            </a:r>
            <a:r>
              <a:rPr lang="ru-RU" sz="2400" dirty="0">
                <a:latin typeface="Times New Roman" pitchFamily="18" charset="0"/>
                <a:cs typeface="Times New Roman" pitchFamily="18" charset="0"/>
              </a:rPr>
              <a:t>часть этих понятий как “зло”, часть понятий как “добро”, а еще какую-то их часть определив “нейтральными” к “злу” и “добру</a:t>
            </a:r>
            <a:r>
              <a:rPr lang="ru-RU" sz="2400" dirty="0" smtClean="0">
                <a:latin typeface="Times New Roman" pitchFamily="18" charset="0"/>
                <a:cs typeface="Times New Roman" pitchFamily="18" charset="0"/>
              </a:rPr>
              <a:t>”.</a:t>
            </a:r>
          </a:p>
          <a:p>
            <a:pPr algn="ctr"/>
            <a:r>
              <a:rPr lang="ru-RU" sz="2400" dirty="0" smtClean="0">
                <a:latin typeface="Times New Roman" pitchFamily="18" charset="0"/>
                <a:cs typeface="Times New Roman" pitchFamily="18" charset="0"/>
              </a:rPr>
              <a:t>Процесс </a:t>
            </a:r>
            <a:r>
              <a:rPr lang="ru-RU" sz="2400" dirty="0">
                <a:latin typeface="Times New Roman" pitchFamily="18" charset="0"/>
                <a:cs typeface="Times New Roman" pitchFamily="18" charset="0"/>
              </a:rPr>
              <a:t>объединения индивидуумов </a:t>
            </a:r>
            <a:r>
              <a:rPr lang="en-US" sz="2400" dirty="0">
                <a:latin typeface="Times New Roman" pitchFamily="18" charset="0"/>
                <a:cs typeface="Times New Roman" pitchFamily="18" charset="0"/>
              </a:rPr>
              <a:t>S</a:t>
            </a:r>
            <a:r>
              <a:rPr lang="en-US" sz="2400" baseline="-25000" dirty="0">
                <a:latin typeface="Times New Roman" pitchFamily="18" charset="0"/>
                <a:cs typeface="Times New Roman" pitchFamily="18" charset="0"/>
              </a:rPr>
              <a:t>i</a:t>
            </a:r>
            <a:r>
              <a:rPr lang="en-US" sz="2400" dirty="0">
                <a:latin typeface="Times New Roman" pitchFamily="18" charset="0"/>
                <a:cs typeface="Times New Roman" pitchFamily="18" charset="0"/>
              </a:rPr>
              <a:t> </a:t>
            </a:r>
            <a:r>
              <a:rPr lang="ru-RU" sz="2400" dirty="0">
                <a:latin typeface="Times New Roman" pitchFamily="18" charset="0"/>
                <a:cs typeface="Times New Roman" pitchFamily="18" charset="0"/>
              </a:rPr>
              <a:t>может быть проведен в несколько этапов, в результате каждого из которых индивиды меняют свои характеристики под влиянием тех контактов, которые возникали между ними в течение очередного этапа. То есть в данном случае </a:t>
            </a:r>
            <a:r>
              <a:rPr lang="ru-RU" sz="2400" dirty="0" smtClean="0">
                <a:latin typeface="Times New Roman" pitchFamily="18" charset="0"/>
                <a:cs typeface="Times New Roman" pitchFamily="18" charset="0"/>
              </a:rPr>
              <a:t>получаем </a:t>
            </a:r>
            <a:r>
              <a:rPr lang="ru-RU" sz="2400" dirty="0">
                <a:latin typeface="Times New Roman" pitchFamily="18" charset="0"/>
                <a:cs typeface="Times New Roman" pitchFamily="18" charset="0"/>
              </a:rPr>
              <a:t>самоорганизующуюся </a:t>
            </a:r>
            <a:r>
              <a:rPr lang="ru-RU" sz="2400" dirty="0" smtClean="0">
                <a:latin typeface="Times New Roman" pitchFamily="18" charset="0"/>
                <a:cs typeface="Times New Roman" pitchFamily="18" charset="0"/>
              </a:rPr>
              <a:t>(самообразовывающуюся) </a:t>
            </a:r>
            <a:r>
              <a:rPr lang="ru-RU" sz="2400" dirty="0">
                <a:latin typeface="Times New Roman" pitchFamily="18" charset="0"/>
                <a:cs typeface="Times New Roman" pitchFamily="18" charset="0"/>
              </a:rPr>
              <a:t>совокупность </a:t>
            </a:r>
            <a:r>
              <a:rPr lang="ru-RU" sz="2400" dirty="0" smtClean="0">
                <a:latin typeface="Times New Roman" pitchFamily="18" charset="0"/>
                <a:cs typeface="Times New Roman" pitchFamily="18" charset="0"/>
              </a:rPr>
              <a:t>индивидов. </a:t>
            </a:r>
            <a:endParaRPr lang="ru-RU" sz="2400" dirty="0">
              <a:latin typeface="Times New Roman" pitchFamily="18" charset="0"/>
              <a:cs typeface="Times New Roman" pitchFamily="18" charset="0"/>
            </a:endParaRPr>
          </a:p>
        </p:txBody>
      </p:sp>
      <p:sp>
        <p:nvSpPr>
          <p:cNvPr id="4" name="Скругленный прямоугольник 3"/>
          <p:cNvSpPr/>
          <p:nvPr/>
        </p:nvSpPr>
        <p:spPr>
          <a:xfrm>
            <a:off x="395536" y="764704"/>
            <a:ext cx="8424936" cy="5832648"/>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5" name="Номер слайда 4"/>
          <p:cNvSpPr>
            <a:spLocks noGrp="1"/>
          </p:cNvSpPr>
          <p:nvPr>
            <p:ph type="sldNum" sz="quarter" idx="12"/>
          </p:nvPr>
        </p:nvSpPr>
        <p:spPr/>
        <p:txBody>
          <a:bodyPr/>
          <a:lstStyle/>
          <a:p>
            <a:fld id="{A28E3E64-D415-483F-B0AD-D304A1962B41}" type="slidenum">
              <a:rPr lang="ru-RU" smtClean="0"/>
              <a:pPr/>
              <a:t>22</a:t>
            </a:fld>
            <a:endParaRPr lang="ru-RU"/>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4018458"/>
          </a:xfrm>
        </p:spPr>
        <p:txBody>
          <a:bodyPr/>
          <a:lstStyle/>
          <a:p>
            <a:r>
              <a:rPr lang="ru-RU" dirty="0" smtClean="0">
                <a:latin typeface="Times New Roman" pitchFamily="18" charset="0"/>
                <a:cs typeface="Times New Roman" pitchFamily="18" charset="0"/>
              </a:rPr>
              <a:t>Спасибо за внимание</a:t>
            </a:r>
            <a:endParaRPr lang="ru-RU" dirty="0">
              <a:latin typeface="Times New Roman" pitchFamily="18" charset="0"/>
              <a:cs typeface="Times New Roman" pitchFamily="18" charset="0"/>
            </a:endParaRPr>
          </a:p>
        </p:txBody>
      </p:sp>
      <p:sp>
        <p:nvSpPr>
          <p:cNvPr id="4" name="Содержимое 3"/>
          <p:cNvSpPr>
            <a:spLocks noGrp="1"/>
          </p:cNvSpPr>
          <p:nvPr>
            <p:ph idx="1"/>
          </p:nvPr>
        </p:nvSpPr>
        <p:spPr>
          <a:xfrm>
            <a:off x="457200" y="1600201"/>
            <a:ext cx="8229600" cy="1396752"/>
          </a:xfrm>
        </p:spPr>
        <p:txBody>
          <a:bodyPr/>
          <a:lstStyle/>
          <a:p>
            <a:endParaRPr lang="ru-RU" dirty="0"/>
          </a:p>
        </p:txBody>
      </p:sp>
      <p:sp>
        <p:nvSpPr>
          <p:cNvPr id="5" name="Номер слайда 4"/>
          <p:cNvSpPr>
            <a:spLocks noGrp="1"/>
          </p:cNvSpPr>
          <p:nvPr>
            <p:ph type="sldNum" sz="quarter" idx="12"/>
          </p:nvPr>
        </p:nvSpPr>
        <p:spPr/>
        <p:txBody>
          <a:bodyPr/>
          <a:lstStyle/>
          <a:p>
            <a:fld id="{A28E3E64-D415-483F-B0AD-D304A1962B41}" type="slidenum">
              <a:rPr lang="ru-RU" smtClean="0"/>
              <a:pPr/>
              <a:t>23</a:t>
            </a:fld>
            <a:endParaRPr lang="ru-RU"/>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922114"/>
          </a:xfrm>
        </p:spPr>
        <p:txBody>
          <a:bodyPr>
            <a:normAutofit/>
          </a:bodyPr>
          <a:lstStyle/>
          <a:p>
            <a:r>
              <a:rPr lang="ru-RU" sz="2400" dirty="0" smtClean="0">
                <a:latin typeface="Times New Roman" pitchFamily="18" charset="0"/>
                <a:cs typeface="Times New Roman" pitchFamily="18" charset="0"/>
              </a:rPr>
              <a:t>Мы вольны в выборе первого шага, но всегда рабы второго.</a:t>
            </a:r>
            <a:br>
              <a:rPr lang="ru-RU" sz="2400" dirty="0" smtClean="0">
                <a:latin typeface="Times New Roman" pitchFamily="18" charset="0"/>
                <a:cs typeface="Times New Roman" pitchFamily="18" charset="0"/>
              </a:rPr>
            </a:br>
            <a:r>
              <a:rPr lang="ru-RU" sz="2400" dirty="0" smtClean="0">
                <a:latin typeface="Times New Roman" pitchFamily="18" charset="0"/>
                <a:cs typeface="Times New Roman" pitchFamily="18" charset="0"/>
              </a:rPr>
              <a:t>И.В.Гёте, </a:t>
            </a:r>
            <a:r>
              <a:rPr lang="en-US" sz="2400" dirty="0" smtClean="0">
                <a:latin typeface="Times New Roman" pitchFamily="18" charset="0"/>
                <a:cs typeface="Times New Roman" pitchFamily="18" charset="0"/>
              </a:rPr>
              <a:t>“</a:t>
            </a:r>
            <a:r>
              <a:rPr lang="ru-RU" sz="2400" dirty="0" smtClean="0">
                <a:latin typeface="Times New Roman" pitchFamily="18" charset="0"/>
                <a:cs typeface="Times New Roman" pitchFamily="18" charset="0"/>
              </a:rPr>
              <a:t>Фауст</a:t>
            </a:r>
            <a:r>
              <a:rPr lang="en-US" sz="2400" dirty="0" smtClean="0">
                <a:latin typeface="Times New Roman" pitchFamily="18" charset="0"/>
                <a:cs typeface="Times New Roman" pitchFamily="18" charset="0"/>
              </a:rPr>
              <a:t>”</a:t>
            </a:r>
            <a:r>
              <a:rPr lang="ru-RU" sz="2400" dirty="0" smtClean="0">
                <a:latin typeface="Times New Roman" pitchFamily="18" charset="0"/>
                <a:cs typeface="Times New Roman" pitchFamily="18" charset="0"/>
              </a:rPr>
              <a:t>.</a:t>
            </a:r>
            <a:endParaRPr lang="ru-RU" sz="2400" dirty="0">
              <a:latin typeface="Times New Roman" pitchFamily="18" charset="0"/>
              <a:cs typeface="Times New Roman" pitchFamily="18" charset="0"/>
            </a:endParaRPr>
          </a:p>
        </p:txBody>
      </p:sp>
      <p:sp>
        <p:nvSpPr>
          <p:cNvPr id="3" name="Содержимое 2"/>
          <p:cNvSpPr>
            <a:spLocks noGrp="1"/>
          </p:cNvSpPr>
          <p:nvPr>
            <p:ph idx="1"/>
          </p:nvPr>
        </p:nvSpPr>
        <p:spPr>
          <a:xfrm>
            <a:off x="457200" y="1412776"/>
            <a:ext cx="8229600" cy="4968552"/>
          </a:xfrm>
        </p:spPr>
        <p:txBody>
          <a:bodyPr>
            <a:noAutofit/>
          </a:bodyPr>
          <a:lstStyle/>
          <a:p>
            <a:pPr algn="ctr">
              <a:spcBef>
                <a:spcPts val="0"/>
              </a:spcBef>
            </a:pPr>
            <a:r>
              <a:rPr lang="ru-RU" sz="2400" dirty="0" smtClean="0">
                <a:latin typeface="Times New Roman" pitchFamily="18" charset="0"/>
                <a:cs typeface="Times New Roman" pitchFamily="18" charset="0"/>
              </a:rPr>
              <a:t>По Лютеру</a:t>
            </a:r>
            <a:r>
              <a:rPr lang="en-US" sz="2400" dirty="0" smtClean="0">
                <a:latin typeface="Times New Roman" pitchFamily="18" charset="0"/>
                <a:cs typeface="Times New Roman" pitchFamily="18" charset="0"/>
              </a:rPr>
              <a:t> (</a:t>
            </a:r>
            <a:r>
              <a:rPr lang="ru-RU" sz="2400" dirty="0" smtClean="0">
                <a:latin typeface="Times New Roman" pitchFamily="18" charset="0"/>
                <a:cs typeface="Times New Roman" pitchFamily="18" charset="0"/>
              </a:rPr>
              <a:t>христианский богослов,</a:t>
            </a:r>
            <a:r>
              <a:rPr lang="en-US" sz="2400" dirty="0" smtClean="0">
                <a:latin typeface="Times New Roman" pitchFamily="18" charset="0"/>
                <a:cs typeface="Times New Roman" pitchFamily="18" charset="0"/>
              </a:rPr>
              <a:t> XV-XVI</a:t>
            </a:r>
            <a:r>
              <a:rPr lang="ru-RU" sz="2400" dirty="0" smtClean="0">
                <a:latin typeface="Times New Roman" pitchFamily="18" charset="0"/>
                <a:cs typeface="Times New Roman" pitchFamily="18" charset="0"/>
              </a:rPr>
              <a:t> век н.э.):</a:t>
            </a:r>
          </a:p>
          <a:p>
            <a:pPr algn="ctr">
              <a:spcBef>
                <a:spcPts val="0"/>
              </a:spcBef>
            </a:pPr>
            <a:r>
              <a:rPr lang="en-US" sz="2400" dirty="0" smtClean="0">
                <a:latin typeface="Times New Roman" pitchFamily="18" charset="0"/>
                <a:cs typeface="Times New Roman" pitchFamily="18" charset="0"/>
              </a:rPr>
              <a:t>“</a:t>
            </a:r>
            <a:r>
              <a:rPr lang="ru-RU" sz="2400" dirty="0" smtClean="0">
                <a:latin typeface="Times New Roman" pitchFamily="18" charset="0"/>
                <a:cs typeface="Times New Roman" pitchFamily="18" charset="0"/>
              </a:rPr>
              <a:t>Бог ничего не предузнает случайным образом, но все неизменной, вечной и безошибочной волей предусматривает, предустановляет и исполняет. Этой молнией … повергается и совершенно стирается свобода воли.</a:t>
            </a:r>
            <a:r>
              <a:rPr lang="en-US" sz="2400" dirty="0" smtClean="0">
                <a:latin typeface="Times New Roman" pitchFamily="18" charset="0"/>
                <a:cs typeface="Times New Roman" pitchFamily="18" charset="0"/>
              </a:rPr>
              <a:t>”</a:t>
            </a:r>
            <a:endParaRPr lang="ru-RU" sz="2400" dirty="0" smtClean="0">
              <a:latin typeface="Times New Roman" pitchFamily="18" charset="0"/>
              <a:cs typeface="Times New Roman" pitchFamily="18" charset="0"/>
            </a:endParaRPr>
          </a:p>
          <a:p>
            <a:pPr algn="ctr">
              <a:spcBef>
                <a:spcPts val="0"/>
              </a:spcBef>
            </a:pPr>
            <a:r>
              <a:rPr lang="ru-RU" sz="2400" dirty="0" smtClean="0">
                <a:latin typeface="Times New Roman" pitchFamily="18" charset="0"/>
                <a:cs typeface="Times New Roman" pitchFamily="18" charset="0"/>
              </a:rPr>
              <a:t>По преп. Августину</a:t>
            </a:r>
          </a:p>
          <a:p>
            <a:pPr algn="ctr">
              <a:spcBef>
                <a:spcPts val="0"/>
              </a:spcBef>
            </a:pPr>
            <a:r>
              <a:rPr lang="ru-RU" sz="2400" dirty="0" smtClean="0">
                <a:latin typeface="Times New Roman" pitchFamily="18" charset="0"/>
                <a:cs typeface="Times New Roman" pitchFamily="18" charset="0"/>
              </a:rPr>
              <a:t>(христианский богослов и философ, </a:t>
            </a:r>
            <a:r>
              <a:rPr lang="en-US" sz="2400" dirty="0" smtClean="0">
                <a:latin typeface="Times New Roman" pitchFamily="18" charset="0"/>
                <a:cs typeface="Times New Roman" pitchFamily="18" charset="0"/>
              </a:rPr>
              <a:t>IV-V</a:t>
            </a:r>
            <a:r>
              <a:rPr lang="ru-RU" sz="2400" dirty="0" smtClean="0">
                <a:latin typeface="Times New Roman" pitchFamily="18" charset="0"/>
                <a:cs typeface="Times New Roman" pitchFamily="18" charset="0"/>
              </a:rPr>
              <a:t> век н.э.</a:t>
            </a:r>
            <a:r>
              <a:rPr lang="en-US" sz="2400" dirty="0" smtClean="0">
                <a:latin typeface="Times New Roman" pitchFamily="18" charset="0"/>
                <a:cs typeface="Times New Roman" pitchFamily="18" charset="0"/>
              </a:rPr>
              <a:t>)</a:t>
            </a:r>
            <a:r>
              <a:rPr lang="ru-RU" sz="2400" dirty="0" smtClean="0">
                <a:latin typeface="Times New Roman" pitchFamily="18" charset="0"/>
                <a:cs typeface="Times New Roman" pitchFamily="18" charset="0"/>
              </a:rPr>
              <a:t>:</a:t>
            </a:r>
          </a:p>
          <a:p>
            <a:pPr algn="ctr">
              <a:spcBef>
                <a:spcPts val="0"/>
              </a:spcBef>
            </a:pPr>
            <a:r>
              <a:rPr lang="ru-RU" sz="2400" dirty="0" smtClean="0">
                <a:latin typeface="Times New Roman" pitchFamily="18" charset="0"/>
                <a:cs typeface="Times New Roman" pitchFamily="18" charset="0"/>
              </a:rPr>
              <a:t>Если у человека не было бы свободы воли, то “…невозможно было бы вменять человеку никакого поступка и произносить никакого нравственного суждения…”.</a:t>
            </a:r>
          </a:p>
        </p:txBody>
      </p:sp>
      <p:sp>
        <p:nvSpPr>
          <p:cNvPr id="4" name="Скругленный прямоугольник 3"/>
          <p:cNvSpPr/>
          <p:nvPr/>
        </p:nvSpPr>
        <p:spPr>
          <a:xfrm>
            <a:off x="539552" y="1340768"/>
            <a:ext cx="8352928" cy="4968552"/>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5" name="Номер слайда 4"/>
          <p:cNvSpPr>
            <a:spLocks noGrp="1"/>
          </p:cNvSpPr>
          <p:nvPr>
            <p:ph type="sldNum" sz="quarter" idx="12"/>
          </p:nvPr>
        </p:nvSpPr>
        <p:spPr/>
        <p:txBody>
          <a:bodyPr/>
          <a:lstStyle/>
          <a:p>
            <a:fld id="{A28E3E64-D415-483F-B0AD-D304A1962B41}" type="slidenum">
              <a:rPr lang="ru-RU" smtClean="0"/>
              <a:pPr/>
              <a:t>3</a:t>
            </a:fld>
            <a:endParaRPr lang="ru-RU"/>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778098"/>
          </a:xfrm>
        </p:spPr>
        <p:txBody>
          <a:bodyPr>
            <a:noAutofit/>
          </a:bodyPr>
          <a:lstStyle/>
          <a:p>
            <a:r>
              <a:rPr lang="ru-RU" sz="2400" dirty="0" smtClean="0">
                <a:latin typeface="Times New Roman" pitchFamily="18" charset="0"/>
                <a:cs typeface="Times New Roman" pitchFamily="18" charset="0"/>
              </a:rPr>
              <a:t>Посылая куда-либо умного человека, можешь не давать ему указаний.   Восточная пословица.</a:t>
            </a:r>
            <a:endParaRPr lang="ru-RU" sz="2400" dirty="0">
              <a:latin typeface="Times New Roman" pitchFamily="18" charset="0"/>
              <a:cs typeface="Times New Roman" pitchFamily="18" charset="0"/>
            </a:endParaRPr>
          </a:p>
        </p:txBody>
      </p:sp>
      <p:sp>
        <p:nvSpPr>
          <p:cNvPr id="3" name="Содержимое 2"/>
          <p:cNvSpPr>
            <a:spLocks noGrp="1"/>
          </p:cNvSpPr>
          <p:nvPr>
            <p:ph idx="1"/>
          </p:nvPr>
        </p:nvSpPr>
        <p:spPr>
          <a:xfrm>
            <a:off x="467544" y="1340768"/>
            <a:ext cx="8229600" cy="5184576"/>
          </a:xfrm>
        </p:spPr>
        <p:txBody>
          <a:bodyPr>
            <a:normAutofit lnSpcReduction="10000"/>
          </a:bodyPr>
          <a:lstStyle/>
          <a:p>
            <a:pPr algn="ctr"/>
            <a:r>
              <a:rPr lang="ru-RU" sz="2400" dirty="0" smtClean="0">
                <a:latin typeface="Times New Roman" pitchFamily="18" charset="0"/>
                <a:cs typeface="Times New Roman" pitchFamily="18" charset="0"/>
              </a:rPr>
              <a:t>Наиболее часто интеллект характеризуется как </a:t>
            </a:r>
          </a:p>
          <a:p>
            <a:pPr algn="ctr">
              <a:spcBef>
                <a:spcPts val="0"/>
              </a:spcBef>
            </a:pPr>
            <a:r>
              <a:rPr lang="ru-RU" sz="2400" dirty="0" smtClean="0">
                <a:latin typeface="Times New Roman" pitchFamily="18" charset="0"/>
                <a:cs typeface="Times New Roman" pitchFamily="18" charset="0"/>
              </a:rPr>
              <a:t>"… общая способность к познанию и решению трудностей, которая объединяет все познавательные способности человека: ощущение, восприятие, память, представление, мышление и воображение" (БСЭ).</a:t>
            </a:r>
          </a:p>
          <a:p>
            <a:pPr algn="ctr"/>
            <a:r>
              <a:rPr lang="ru-RU" sz="2400" dirty="0" smtClean="0">
                <a:latin typeface="Times New Roman" pitchFamily="18" charset="0"/>
                <a:cs typeface="Times New Roman" pitchFamily="18" charset="0"/>
              </a:rPr>
              <a:t>Этот процесс познания, хотя и протекающий у разных индивидов с разной интенсивностью, приводит к постоянному накоплению ими информации о внешнем мире, и его результатом, его кумулятивным эффектом, является весь объем знаний данного индивида. </a:t>
            </a:r>
          </a:p>
          <a:p>
            <a:pPr algn="ctr"/>
            <a:r>
              <a:rPr lang="ru-RU" sz="2400" dirty="0" smtClean="0">
                <a:latin typeface="Times New Roman" pitchFamily="18" charset="0"/>
                <a:cs typeface="Times New Roman" pitchFamily="18" charset="0"/>
              </a:rPr>
              <a:t>В социологии и теории коммуникаций изучают свойства тезауруса индивидуумов "….обеспечивающие возможность взаимопонимания на основе общности их тезаурусов" </a:t>
            </a:r>
            <a:r>
              <a:rPr lang="en-US" sz="2400" dirty="0" smtClean="0">
                <a:hlinkClick r:id="rId2"/>
              </a:rPr>
              <a:t>http</a:t>
            </a:r>
            <a:r>
              <a:rPr lang="ru-RU" sz="2400" dirty="0" smtClean="0">
                <a:hlinkClick r:id="rId2"/>
              </a:rPr>
              <a:t>://</a:t>
            </a:r>
            <a:r>
              <a:rPr lang="en-US" sz="2400" dirty="0" err="1" smtClean="0">
                <a:hlinkClick r:id="rId2"/>
              </a:rPr>
              <a:t>dic</a:t>
            </a:r>
            <a:r>
              <a:rPr lang="ru-RU" sz="2400" dirty="0" smtClean="0">
                <a:hlinkClick r:id="rId2"/>
              </a:rPr>
              <a:t>.</a:t>
            </a:r>
            <a:r>
              <a:rPr lang="en-US" sz="2400" dirty="0" smtClean="0">
                <a:hlinkClick r:id="rId2"/>
              </a:rPr>
              <a:t>academic</a:t>
            </a:r>
            <a:r>
              <a:rPr lang="ru-RU" sz="2400" dirty="0" smtClean="0">
                <a:hlinkClick r:id="rId2"/>
              </a:rPr>
              <a:t>.</a:t>
            </a:r>
            <a:r>
              <a:rPr lang="en-US" sz="2400" dirty="0" err="1" smtClean="0">
                <a:hlinkClick r:id="rId2"/>
              </a:rPr>
              <a:t>ru</a:t>
            </a:r>
            <a:r>
              <a:rPr lang="ru-RU" sz="2400" dirty="0" smtClean="0">
                <a:hlinkClick r:id="rId2"/>
              </a:rPr>
              <a:t>/</a:t>
            </a:r>
            <a:r>
              <a:rPr lang="en-US" sz="2400" dirty="0" err="1" smtClean="0">
                <a:hlinkClick r:id="rId2"/>
              </a:rPr>
              <a:t>dic</a:t>
            </a:r>
            <a:r>
              <a:rPr lang="ru-RU" sz="2400" dirty="0" smtClean="0">
                <a:hlinkClick r:id="rId2"/>
              </a:rPr>
              <a:t>.</a:t>
            </a:r>
            <a:r>
              <a:rPr lang="en-US" sz="2400" dirty="0" err="1" smtClean="0">
                <a:hlinkClick r:id="rId2"/>
              </a:rPr>
              <a:t>nsf</a:t>
            </a:r>
            <a:r>
              <a:rPr lang="ru-RU" sz="2400" dirty="0" smtClean="0">
                <a:hlinkClick r:id="rId2"/>
              </a:rPr>
              <a:t>/</a:t>
            </a:r>
            <a:r>
              <a:rPr lang="en-US" sz="2400" dirty="0" err="1" smtClean="0">
                <a:hlinkClick r:id="rId2"/>
              </a:rPr>
              <a:t>bse</a:t>
            </a:r>
            <a:r>
              <a:rPr lang="ru-RU" sz="2400" dirty="0" smtClean="0">
                <a:hlinkClick r:id="rId2"/>
              </a:rPr>
              <a:t>/</a:t>
            </a:r>
            <a:endParaRPr lang="ru-RU" sz="2400" dirty="0">
              <a:latin typeface="Times New Roman" pitchFamily="18" charset="0"/>
              <a:cs typeface="Times New Roman" pitchFamily="18" charset="0"/>
            </a:endParaRPr>
          </a:p>
        </p:txBody>
      </p:sp>
      <p:sp>
        <p:nvSpPr>
          <p:cNvPr id="4" name="Скругленный прямоугольник 3"/>
          <p:cNvSpPr/>
          <p:nvPr/>
        </p:nvSpPr>
        <p:spPr>
          <a:xfrm>
            <a:off x="611560" y="1196752"/>
            <a:ext cx="8208912" cy="5184576"/>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5" name="Номер слайда 4"/>
          <p:cNvSpPr>
            <a:spLocks noGrp="1"/>
          </p:cNvSpPr>
          <p:nvPr>
            <p:ph type="sldNum" sz="quarter" idx="12"/>
          </p:nvPr>
        </p:nvSpPr>
        <p:spPr/>
        <p:txBody>
          <a:bodyPr/>
          <a:lstStyle/>
          <a:p>
            <a:fld id="{A28E3E64-D415-483F-B0AD-D304A1962B41}" type="slidenum">
              <a:rPr lang="ru-RU" smtClean="0"/>
              <a:pPr/>
              <a:t>4</a:t>
            </a:fld>
            <a:endParaRPr lang="ru-RU"/>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62074"/>
          </a:xfrm>
        </p:spPr>
        <p:txBody>
          <a:bodyPr>
            <a:normAutofit fontScale="90000"/>
          </a:bodyPr>
          <a:lstStyle/>
          <a:p>
            <a:r>
              <a:rPr lang="ru-RU" sz="3100" dirty="0" smtClean="0">
                <a:latin typeface="Times New Roman" pitchFamily="18" charset="0"/>
                <a:cs typeface="Times New Roman" pitchFamily="18" charset="0"/>
              </a:rPr>
              <a:t>Основные</a:t>
            </a:r>
            <a:r>
              <a:rPr lang="ru-RU" dirty="0" smtClean="0"/>
              <a:t> </a:t>
            </a:r>
            <a:r>
              <a:rPr lang="ru-RU" sz="3100" dirty="0" smtClean="0">
                <a:latin typeface="Times New Roman" pitchFamily="18" charset="0"/>
                <a:cs typeface="Times New Roman" pitchFamily="18" charset="0"/>
              </a:rPr>
              <a:t>определения_1</a:t>
            </a:r>
            <a:endParaRPr lang="ru-RU" sz="3100" dirty="0">
              <a:latin typeface="Times New Roman" pitchFamily="18" charset="0"/>
              <a:cs typeface="Times New Roman" pitchFamily="18" charset="0"/>
            </a:endParaRPr>
          </a:p>
        </p:txBody>
      </p:sp>
      <p:sp>
        <p:nvSpPr>
          <p:cNvPr id="3" name="Содержимое 2"/>
          <p:cNvSpPr>
            <a:spLocks noGrp="1"/>
          </p:cNvSpPr>
          <p:nvPr>
            <p:ph idx="1"/>
          </p:nvPr>
        </p:nvSpPr>
        <p:spPr>
          <a:xfrm>
            <a:off x="457200" y="908720"/>
            <a:ext cx="8229600" cy="5400600"/>
          </a:xfrm>
        </p:spPr>
        <p:txBody>
          <a:bodyPr>
            <a:normAutofit/>
          </a:bodyPr>
          <a:lstStyle/>
          <a:p>
            <a:pPr algn="ctr"/>
            <a:r>
              <a:rPr lang="ru-RU" sz="2200" dirty="0">
                <a:latin typeface="Times New Roman" pitchFamily="18" charset="0"/>
                <a:cs typeface="Times New Roman" pitchFamily="18" charset="0"/>
              </a:rPr>
              <a:t>Пусть у нас имеется множество </a:t>
            </a:r>
            <a:r>
              <a:rPr lang="en-US" sz="2200" dirty="0">
                <a:latin typeface="Times New Roman" pitchFamily="18" charset="0"/>
                <a:cs typeface="Times New Roman" pitchFamily="18" charset="0"/>
              </a:rPr>
              <a:t>H</a:t>
            </a:r>
            <a:r>
              <a:rPr lang="ru-RU" sz="2200" dirty="0">
                <a:latin typeface="Times New Roman" pitchFamily="18" charset="0"/>
                <a:cs typeface="Times New Roman" pitchFamily="18" charset="0"/>
              </a:rPr>
              <a:t>=</a:t>
            </a:r>
            <a:r>
              <a:rPr lang="ru-RU" sz="2200" dirty="0">
                <a:latin typeface="Times New Roman" pitchFamily="18" charset="0"/>
                <a:cs typeface="Times New Roman" pitchFamily="18" charset="0"/>
                <a:sym typeface="Symbol"/>
              </a:rPr>
              <a:t></a:t>
            </a:r>
            <a:r>
              <a:rPr lang="en-US" sz="2200" dirty="0" err="1">
                <a:latin typeface="Times New Roman" pitchFamily="18" charset="0"/>
                <a:cs typeface="Times New Roman" pitchFamily="18" charset="0"/>
              </a:rPr>
              <a:t>h</a:t>
            </a:r>
            <a:r>
              <a:rPr lang="en-US" sz="2200" baseline="-25000" dirty="0" err="1">
                <a:latin typeface="Times New Roman" pitchFamily="18" charset="0"/>
                <a:cs typeface="Times New Roman" pitchFamily="18" charset="0"/>
              </a:rPr>
              <a:t>j</a:t>
            </a:r>
            <a:r>
              <a:rPr lang="ru-RU" sz="2200" dirty="0">
                <a:latin typeface="Times New Roman" pitchFamily="18" charset="0"/>
                <a:cs typeface="Times New Roman" pitchFamily="18" charset="0"/>
                <a:sym typeface="Symbol"/>
              </a:rPr>
              <a:t></a:t>
            </a:r>
            <a:r>
              <a:rPr lang="ru-RU" sz="2200" dirty="0">
                <a:latin typeface="Times New Roman" pitchFamily="18" charset="0"/>
                <a:cs typeface="Times New Roman" pitchFamily="18" charset="0"/>
              </a:rPr>
              <a:t>, </a:t>
            </a:r>
            <a:r>
              <a:rPr lang="en-US" sz="2200" dirty="0">
                <a:latin typeface="Times New Roman" pitchFamily="18" charset="0"/>
                <a:cs typeface="Times New Roman" pitchFamily="18" charset="0"/>
              </a:rPr>
              <a:t>j</a:t>
            </a:r>
            <a:r>
              <a:rPr lang="ru-RU" sz="2200" dirty="0">
                <a:latin typeface="Times New Roman" pitchFamily="18" charset="0"/>
                <a:cs typeface="Times New Roman" pitchFamily="18" charset="0"/>
              </a:rPr>
              <a:t>=1,2,3…</a:t>
            </a:r>
            <a:r>
              <a:rPr lang="en-US" sz="2200" dirty="0">
                <a:latin typeface="Times New Roman" pitchFamily="18" charset="0"/>
                <a:cs typeface="Times New Roman" pitchFamily="18" charset="0"/>
              </a:rPr>
              <a:t>M</a:t>
            </a:r>
            <a:r>
              <a:rPr lang="ru-RU" sz="2200" dirty="0">
                <a:latin typeface="Times New Roman" pitchFamily="18" charset="0"/>
                <a:cs typeface="Times New Roman" pitchFamily="18" charset="0"/>
              </a:rPr>
              <a:t>, элементы которого представляют собой всевозможные правила, обычаи, верования, природные явления, окружающие нас объекты и т.д., о которых тот или иной индивид может сформировать </a:t>
            </a:r>
            <a:r>
              <a:rPr lang="ru-RU" sz="2200" dirty="0" smtClean="0">
                <a:latin typeface="Times New Roman" pitchFamily="18" charset="0"/>
                <a:cs typeface="Times New Roman" pitchFamily="18" charset="0"/>
              </a:rPr>
              <a:t>свое </a:t>
            </a:r>
            <a:r>
              <a:rPr lang="ru-RU" sz="2200" dirty="0">
                <a:latin typeface="Times New Roman" pitchFamily="18" charset="0"/>
                <a:cs typeface="Times New Roman" pitchFamily="18" charset="0"/>
              </a:rPr>
              <a:t>мнение, используя свой интеллект, свои органы чувств или свою интуицию</a:t>
            </a:r>
            <a:r>
              <a:rPr lang="ru-RU" sz="2200" dirty="0" smtClean="0">
                <a:latin typeface="Times New Roman" pitchFamily="18" charset="0"/>
                <a:cs typeface="Times New Roman" pitchFamily="18" charset="0"/>
              </a:rPr>
              <a:t>.</a:t>
            </a:r>
          </a:p>
          <a:p>
            <a:pPr algn="ctr"/>
            <a:r>
              <a:rPr lang="ru-RU" sz="2200" dirty="0" smtClean="0">
                <a:latin typeface="Times New Roman" pitchFamily="18" charset="0"/>
                <a:cs typeface="Times New Roman" pitchFamily="18" charset="0"/>
              </a:rPr>
              <a:t>Будем считать, что в </a:t>
            </a:r>
            <a:r>
              <a:rPr lang="ru-RU" sz="2200" dirty="0">
                <a:latin typeface="Times New Roman" pitchFamily="18" charset="0"/>
                <a:cs typeface="Times New Roman" pitchFamily="18" charset="0"/>
              </a:rPr>
              <a:t>данном множестве отсутствуют какие-либо нравственные, моральные или этические оценки составляющих его элементов, то есть в нем нет оценок типа "добро" и "зло", "хорошо" и "плохо" и т</a:t>
            </a:r>
            <a:r>
              <a:rPr lang="ru-RU" sz="2200" dirty="0" smtClean="0">
                <a:latin typeface="Times New Roman" pitchFamily="18" charset="0"/>
                <a:cs typeface="Times New Roman" pitchFamily="18" charset="0"/>
              </a:rPr>
              <a:t>. д.</a:t>
            </a:r>
          </a:p>
          <a:p>
            <a:pPr algn="ctr"/>
            <a:r>
              <a:rPr lang="ru-RU" sz="2200" dirty="0" smtClean="0">
                <a:latin typeface="Times New Roman" pitchFamily="18" charset="0"/>
                <a:cs typeface="Times New Roman" pitchFamily="18" charset="0"/>
              </a:rPr>
              <a:t>Пусть у нас также имеется множество </a:t>
            </a:r>
            <a:r>
              <a:rPr lang="en-US" sz="2200" dirty="0" smtClean="0">
                <a:latin typeface="Times New Roman" pitchFamily="18" charset="0"/>
                <a:cs typeface="Times New Roman" pitchFamily="18" charset="0"/>
              </a:rPr>
              <a:t>S</a:t>
            </a:r>
            <a:r>
              <a:rPr lang="ru-RU" sz="2200" dirty="0" smtClean="0">
                <a:latin typeface="Times New Roman" pitchFamily="18" charset="0"/>
                <a:cs typeface="Times New Roman" pitchFamily="18" charset="0"/>
              </a:rPr>
              <a:t>=</a:t>
            </a:r>
            <a:r>
              <a:rPr lang="ru-RU" sz="2200" dirty="0" smtClean="0">
                <a:latin typeface="Times New Roman" pitchFamily="18" charset="0"/>
                <a:cs typeface="Times New Roman" pitchFamily="18" charset="0"/>
                <a:sym typeface="Symbol"/>
              </a:rPr>
              <a:t></a:t>
            </a:r>
            <a:r>
              <a:rPr lang="en-US" sz="2200" dirty="0" smtClean="0">
                <a:latin typeface="Times New Roman" pitchFamily="18" charset="0"/>
                <a:cs typeface="Times New Roman" pitchFamily="18" charset="0"/>
              </a:rPr>
              <a:t>S</a:t>
            </a:r>
            <a:r>
              <a:rPr lang="en-US" sz="2200" baseline="-25000" dirty="0" smtClean="0">
                <a:latin typeface="Times New Roman" pitchFamily="18" charset="0"/>
                <a:cs typeface="Times New Roman" pitchFamily="18" charset="0"/>
              </a:rPr>
              <a:t>i</a:t>
            </a:r>
            <a:r>
              <a:rPr lang="ru-RU" sz="2200" dirty="0" smtClean="0">
                <a:latin typeface="Times New Roman" pitchFamily="18" charset="0"/>
                <a:cs typeface="Times New Roman" pitchFamily="18" charset="0"/>
                <a:sym typeface="Symbol"/>
              </a:rPr>
              <a:t>, </a:t>
            </a:r>
            <a:r>
              <a:rPr lang="en-US" sz="2200" dirty="0" err="1" smtClean="0">
                <a:latin typeface="Times New Roman" pitchFamily="18" charset="0"/>
                <a:cs typeface="Times New Roman" pitchFamily="18" charset="0"/>
              </a:rPr>
              <a:t>i</a:t>
            </a:r>
            <a:r>
              <a:rPr lang="ru-RU" sz="2200" dirty="0" smtClean="0">
                <a:latin typeface="Times New Roman" pitchFamily="18" charset="0"/>
                <a:cs typeface="Times New Roman" pitchFamily="18" charset="0"/>
              </a:rPr>
              <a:t>=1,2,3…</a:t>
            </a:r>
            <a:r>
              <a:rPr lang="en-US" sz="2200" dirty="0" smtClean="0">
                <a:latin typeface="Times New Roman" pitchFamily="18" charset="0"/>
                <a:cs typeface="Times New Roman" pitchFamily="18" charset="0"/>
              </a:rPr>
              <a:t>N</a:t>
            </a:r>
            <a:r>
              <a:rPr lang="ru-RU" sz="2200" dirty="0" smtClean="0">
                <a:latin typeface="Times New Roman" pitchFamily="18" charset="0"/>
                <a:cs typeface="Times New Roman" pitchFamily="18" charset="0"/>
              </a:rPr>
              <a:t>, индивидов и каждому индивиду </a:t>
            </a:r>
            <a:r>
              <a:rPr lang="en-US" sz="2200" dirty="0" smtClean="0">
                <a:latin typeface="Times New Roman" pitchFamily="18" charset="0"/>
                <a:cs typeface="Times New Roman" pitchFamily="18" charset="0"/>
              </a:rPr>
              <a:t>S</a:t>
            </a:r>
            <a:r>
              <a:rPr lang="en-US" sz="2200" baseline="-25000" dirty="0" smtClean="0">
                <a:latin typeface="Times New Roman" pitchFamily="18" charset="0"/>
                <a:cs typeface="Times New Roman" pitchFamily="18" charset="0"/>
              </a:rPr>
              <a:t>i</a:t>
            </a:r>
            <a:r>
              <a:rPr lang="en-US" sz="2200" dirty="0" smtClean="0">
                <a:latin typeface="Times New Roman" pitchFamily="18" charset="0"/>
                <a:cs typeface="Times New Roman" pitchFamily="18" charset="0"/>
              </a:rPr>
              <a:t> </a:t>
            </a:r>
            <a:r>
              <a:rPr lang="ru-RU" sz="2200" dirty="0" smtClean="0">
                <a:latin typeface="Times New Roman" pitchFamily="18" charset="0"/>
                <a:cs typeface="Times New Roman" pitchFamily="18" charset="0"/>
              </a:rPr>
              <a:t>из этого множества сопоставлено некоторое подмножество </a:t>
            </a:r>
            <a:r>
              <a:rPr lang="en-US" sz="2200" dirty="0" smtClean="0">
                <a:latin typeface="Times New Roman" pitchFamily="18" charset="0"/>
                <a:cs typeface="Times New Roman" pitchFamily="18" charset="0"/>
              </a:rPr>
              <a:t>H</a:t>
            </a:r>
            <a:r>
              <a:rPr lang="en-US" sz="2200" baseline="-25000" dirty="0" smtClean="0">
                <a:latin typeface="Times New Roman" pitchFamily="18" charset="0"/>
                <a:cs typeface="Times New Roman" pitchFamily="18" charset="0"/>
              </a:rPr>
              <a:t>i</a:t>
            </a:r>
            <a:r>
              <a:rPr lang="ru-RU" sz="2200" dirty="0" smtClean="0">
                <a:latin typeface="Times New Roman" pitchFamily="18" charset="0"/>
                <a:cs typeface="Times New Roman" pitchFamily="18" charset="0"/>
              </a:rPr>
              <a:t>=</a:t>
            </a:r>
            <a:r>
              <a:rPr lang="ru-RU" sz="2200" dirty="0" smtClean="0">
                <a:latin typeface="Times New Roman" pitchFamily="18" charset="0"/>
                <a:cs typeface="Times New Roman" pitchFamily="18" charset="0"/>
                <a:sym typeface="Symbol"/>
              </a:rPr>
              <a:t></a:t>
            </a:r>
            <a:r>
              <a:rPr lang="en-US" sz="2200" dirty="0" err="1" smtClean="0">
                <a:latin typeface="Times New Roman" pitchFamily="18" charset="0"/>
                <a:cs typeface="Times New Roman" pitchFamily="18" charset="0"/>
              </a:rPr>
              <a:t>h</a:t>
            </a:r>
            <a:r>
              <a:rPr lang="en-US" sz="2200" baseline="-25000" dirty="0" err="1" smtClean="0">
                <a:latin typeface="Times New Roman" pitchFamily="18" charset="0"/>
                <a:cs typeface="Times New Roman" pitchFamily="18" charset="0"/>
              </a:rPr>
              <a:t>ji</a:t>
            </a:r>
            <a:r>
              <a:rPr lang="ru-RU" sz="2200" dirty="0" smtClean="0">
                <a:latin typeface="Times New Roman" pitchFamily="18" charset="0"/>
                <a:cs typeface="Times New Roman" pitchFamily="18" charset="0"/>
                <a:sym typeface="Symbol"/>
              </a:rPr>
              <a:t></a:t>
            </a:r>
            <a:r>
              <a:rPr lang="en-US" sz="2200" dirty="0" smtClean="0">
                <a:latin typeface="Times New Roman" pitchFamily="18" charset="0"/>
                <a:cs typeface="Times New Roman" pitchFamily="18" charset="0"/>
                <a:sym typeface="Symbol"/>
              </a:rPr>
              <a:t></a:t>
            </a:r>
            <a:r>
              <a:rPr lang="en-US" sz="2200" dirty="0" smtClean="0">
                <a:latin typeface="Times New Roman" pitchFamily="18" charset="0"/>
                <a:cs typeface="Times New Roman" pitchFamily="18" charset="0"/>
              </a:rPr>
              <a:t>H</a:t>
            </a:r>
            <a:r>
              <a:rPr lang="ru-RU" sz="2200" dirty="0" smtClean="0">
                <a:latin typeface="Times New Roman" pitchFamily="18" charset="0"/>
                <a:cs typeface="Times New Roman" pitchFamily="18" charset="0"/>
              </a:rPr>
              <a:t> с числом элементов </a:t>
            </a:r>
            <a:r>
              <a:rPr lang="en-US" sz="2200" dirty="0" smtClean="0">
                <a:latin typeface="Times New Roman" pitchFamily="18" charset="0"/>
                <a:cs typeface="Times New Roman" pitchFamily="18" charset="0"/>
              </a:rPr>
              <a:t>M</a:t>
            </a:r>
            <a:r>
              <a:rPr lang="en-US" sz="2200" baseline="-25000" dirty="0" smtClean="0">
                <a:latin typeface="Times New Roman" pitchFamily="18" charset="0"/>
                <a:cs typeface="Times New Roman" pitchFamily="18" charset="0"/>
              </a:rPr>
              <a:t>i</a:t>
            </a:r>
            <a:r>
              <a:rPr lang="ru-RU" sz="2200" dirty="0" smtClean="0">
                <a:latin typeface="Times New Roman" pitchFamily="18" charset="0"/>
                <a:cs typeface="Times New Roman" pitchFamily="18" charset="0"/>
              </a:rPr>
              <a:t>, которое далее будет называться “тезаурусом” данного индивида и определять уровень его интеллекта.</a:t>
            </a:r>
            <a:endParaRPr lang="ru-RU" sz="2200" dirty="0">
              <a:latin typeface="Times New Roman" pitchFamily="18" charset="0"/>
              <a:cs typeface="Times New Roman" pitchFamily="18" charset="0"/>
            </a:endParaRPr>
          </a:p>
        </p:txBody>
      </p:sp>
      <p:sp>
        <p:nvSpPr>
          <p:cNvPr id="4" name="Скругленный прямоугольник 3"/>
          <p:cNvSpPr/>
          <p:nvPr/>
        </p:nvSpPr>
        <p:spPr>
          <a:xfrm>
            <a:off x="395536" y="836712"/>
            <a:ext cx="8568952" cy="5472608"/>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5" name="Номер слайда 4"/>
          <p:cNvSpPr>
            <a:spLocks noGrp="1"/>
          </p:cNvSpPr>
          <p:nvPr>
            <p:ph type="sldNum" sz="quarter" idx="12"/>
          </p:nvPr>
        </p:nvSpPr>
        <p:spPr/>
        <p:txBody>
          <a:bodyPr/>
          <a:lstStyle/>
          <a:p>
            <a:fld id="{A28E3E64-D415-483F-B0AD-D304A1962B41}" type="slidenum">
              <a:rPr lang="ru-RU" smtClean="0"/>
              <a:pPr/>
              <a:t>5</a:t>
            </a:fld>
            <a:endParaRPr lang="ru-RU"/>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62074"/>
          </a:xfrm>
        </p:spPr>
        <p:txBody>
          <a:bodyPr>
            <a:noAutofit/>
          </a:bodyPr>
          <a:lstStyle/>
          <a:p>
            <a:r>
              <a:rPr lang="ru-RU" sz="2800" dirty="0" smtClean="0">
                <a:latin typeface="Times New Roman" pitchFamily="18" charset="0"/>
                <a:cs typeface="Times New Roman" pitchFamily="18" charset="0"/>
              </a:rPr>
              <a:t>Основные определения_2</a:t>
            </a:r>
            <a:endParaRPr lang="ru-RU" sz="2800" dirty="0">
              <a:latin typeface="Times New Roman" pitchFamily="18" charset="0"/>
              <a:cs typeface="Times New Roman" pitchFamily="18" charset="0"/>
            </a:endParaRPr>
          </a:p>
        </p:txBody>
      </p:sp>
      <p:sp>
        <p:nvSpPr>
          <p:cNvPr id="3" name="Содержимое 2"/>
          <p:cNvSpPr>
            <a:spLocks noGrp="1"/>
          </p:cNvSpPr>
          <p:nvPr>
            <p:ph idx="1"/>
          </p:nvPr>
        </p:nvSpPr>
        <p:spPr>
          <a:xfrm>
            <a:off x="539552" y="980728"/>
            <a:ext cx="8229600" cy="5328592"/>
          </a:xfrm>
        </p:spPr>
        <p:txBody>
          <a:bodyPr>
            <a:normAutofit lnSpcReduction="10000"/>
          </a:bodyPr>
          <a:lstStyle/>
          <a:p>
            <a:pPr algn="ctr">
              <a:spcBef>
                <a:spcPts val="0"/>
              </a:spcBef>
            </a:pPr>
            <a:r>
              <a:rPr lang="ru-RU" sz="2400" dirty="0" smtClean="0">
                <a:latin typeface="Times New Roman" pitchFamily="18" charset="0"/>
                <a:cs typeface="Times New Roman" pitchFamily="18" charset="0"/>
              </a:rPr>
              <a:t>В </a:t>
            </a:r>
            <a:r>
              <a:rPr lang="ru-RU" sz="2400" dirty="0">
                <a:latin typeface="Times New Roman" pitchFamily="18" charset="0"/>
                <a:cs typeface="Times New Roman" pitchFamily="18" charset="0"/>
              </a:rPr>
              <a:t>данном </a:t>
            </a:r>
            <a:r>
              <a:rPr lang="ru-RU" sz="2400" dirty="0" smtClean="0">
                <a:latin typeface="Times New Roman" pitchFamily="18" charset="0"/>
                <a:cs typeface="Times New Roman" pitchFamily="18" charset="0"/>
              </a:rPr>
              <a:t>исследовании </a:t>
            </a:r>
          </a:p>
          <a:p>
            <a:pPr algn="ctr">
              <a:spcBef>
                <a:spcPts val="0"/>
              </a:spcBef>
            </a:pPr>
            <a:r>
              <a:rPr lang="ru-RU" sz="2800" b="1" i="1" dirty="0" smtClean="0">
                <a:latin typeface="Times New Roman" pitchFamily="18" charset="0"/>
                <a:cs typeface="Times New Roman" pitchFamily="18" charset="0"/>
              </a:rPr>
              <a:t>свобода </a:t>
            </a:r>
            <a:r>
              <a:rPr lang="ru-RU" sz="2800" b="1" i="1" dirty="0">
                <a:latin typeface="Times New Roman" pitchFamily="18" charset="0"/>
                <a:cs typeface="Times New Roman" pitchFamily="18" charset="0"/>
              </a:rPr>
              <a:t>воли индивида </a:t>
            </a:r>
            <a:r>
              <a:rPr lang="ru-RU" sz="2800" b="1" i="1" dirty="0" err="1">
                <a:latin typeface="Times New Roman" pitchFamily="18" charset="0"/>
                <a:cs typeface="Times New Roman" pitchFamily="18" charset="0"/>
              </a:rPr>
              <a:t>S</a:t>
            </a:r>
            <a:r>
              <a:rPr lang="ru-RU" sz="2800" b="1" i="1" baseline="-25000" dirty="0" err="1">
                <a:latin typeface="Times New Roman" pitchFamily="18" charset="0"/>
                <a:cs typeface="Times New Roman" pitchFamily="18" charset="0"/>
              </a:rPr>
              <a:t>i</a:t>
            </a:r>
            <a:r>
              <a:rPr lang="ru-RU" sz="2800" dirty="0">
                <a:latin typeface="Times New Roman" pitchFamily="18" charset="0"/>
                <a:cs typeface="Times New Roman" pitchFamily="18" charset="0"/>
              </a:rPr>
              <a:t> </a:t>
            </a:r>
            <a:endParaRPr lang="ru-RU" sz="2800" dirty="0" smtClean="0">
              <a:latin typeface="Times New Roman" pitchFamily="18" charset="0"/>
              <a:cs typeface="Times New Roman" pitchFamily="18" charset="0"/>
            </a:endParaRPr>
          </a:p>
          <a:p>
            <a:pPr algn="ctr">
              <a:spcBef>
                <a:spcPts val="0"/>
              </a:spcBef>
            </a:pPr>
            <a:r>
              <a:rPr lang="ru-RU" sz="2400" dirty="0" smtClean="0">
                <a:latin typeface="Times New Roman" pitchFamily="18" charset="0"/>
                <a:cs typeface="Times New Roman" pitchFamily="18" charset="0"/>
              </a:rPr>
              <a:t>определяется </a:t>
            </a:r>
            <a:r>
              <a:rPr lang="ru-RU" sz="2400" dirty="0">
                <a:latin typeface="Times New Roman" pitchFamily="18" charset="0"/>
                <a:cs typeface="Times New Roman" pitchFamily="18" charset="0"/>
              </a:rPr>
              <a:t>как создание </a:t>
            </a:r>
            <a:r>
              <a:rPr lang="ru-RU" sz="2400" dirty="0" smtClean="0">
                <a:latin typeface="Times New Roman" pitchFamily="18" charset="0"/>
                <a:cs typeface="Times New Roman" pitchFamily="18" charset="0"/>
              </a:rPr>
              <a:t>им своего </a:t>
            </a:r>
            <a:r>
              <a:rPr lang="ru-RU" sz="2400" dirty="0">
                <a:latin typeface="Times New Roman" pitchFamily="18" charset="0"/>
                <a:cs typeface="Times New Roman" pitchFamily="18" charset="0"/>
              </a:rPr>
              <a:t>собственного упорядочения понятий в его тезаурусе </a:t>
            </a:r>
            <a:r>
              <a:rPr lang="en-US" sz="2400" dirty="0" smtClean="0">
                <a:latin typeface="Times New Roman" pitchFamily="18" charset="0"/>
                <a:cs typeface="Times New Roman" pitchFamily="18" charset="0"/>
              </a:rPr>
              <a:t>H</a:t>
            </a:r>
            <a:r>
              <a:rPr lang="en-US" sz="2400" baseline="-25000" dirty="0" smtClean="0">
                <a:latin typeface="Times New Roman" pitchFamily="18" charset="0"/>
                <a:cs typeface="Times New Roman" pitchFamily="18" charset="0"/>
              </a:rPr>
              <a:t>i</a:t>
            </a:r>
            <a:r>
              <a:rPr lang="ru-RU" sz="2400" dirty="0" smtClean="0">
                <a:latin typeface="Times New Roman" pitchFamily="18" charset="0"/>
                <a:cs typeface="Times New Roman" pitchFamily="18" charset="0"/>
              </a:rPr>
              <a:t> на оси положительного – отрицательного отношения к этим понятиям.</a:t>
            </a:r>
            <a:endParaRPr lang="ru-RU" sz="2400" baseline="-25000" dirty="0" smtClean="0">
              <a:latin typeface="Times New Roman" pitchFamily="18" charset="0"/>
              <a:cs typeface="Times New Roman" pitchFamily="18" charset="0"/>
            </a:endParaRPr>
          </a:p>
          <a:p>
            <a:pPr algn="ctr"/>
            <a:r>
              <a:rPr lang="ru-RU" sz="2400" dirty="0" smtClean="0">
                <a:latin typeface="Times New Roman" pitchFamily="18" charset="0"/>
                <a:cs typeface="Times New Roman" pitchFamily="18" charset="0"/>
              </a:rPr>
              <a:t>Все </a:t>
            </a:r>
            <a:r>
              <a:rPr lang="ru-RU" sz="2400" dirty="0">
                <a:latin typeface="Times New Roman" pitchFamily="18" charset="0"/>
                <a:cs typeface="Times New Roman" pitchFamily="18" charset="0"/>
              </a:rPr>
              <a:t>множество понятий </a:t>
            </a:r>
            <a:r>
              <a:rPr lang="en-US" sz="2400" dirty="0" err="1">
                <a:latin typeface="Times New Roman" pitchFamily="18" charset="0"/>
                <a:cs typeface="Times New Roman" pitchFamily="18" charset="0"/>
              </a:rPr>
              <a:t>h</a:t>
            </a:r>
            <a:r>
              <a:rPr lang="en-US" sz="2400" baseline="-25000" dirty="0" err="1">
                <a:latin typeface="Times New Roman" pitchFamily="18" charset="0"/>
                <a:cs typeface="Times New Roman" pitchFamily="18" charset="0"/>
              </a:rPr>
              <a:t>ji</a:t>
            </a:r>
            <a:r>
              <a:rPr lang="ru-RU" sz="2400" dirty="0">
                <a:latin typeface="Times New Roman" pitchFamily="18" charset="0"/>
                <a:cs typeface="Times New Roman" pitchFamily="18" charset="0"/>
              </a:rPr>
              <a:t>, входящих в </a:t>
            </a:r>
            <a:r>
              <a:rPr lang="ru-RU" sz="2400" dirty="0" smtClean="0">
                <a:latin typeface="Times New Roman" pitchFamily="18" charset="0"/>
                <a:cs typeface="Times New Roman" pitchFamily="18" charset="0"/>
              </a:rPr>
              <a:t>тезаурус индивида </a:t>
            </a:r>
            <a:r>
              <a:rPr lang="en-US" sz="2400" dirty="0" smtClean="0">
                <a:latin typeface="Times New Roman" pitchFamily="18" charset="0"/>
                <a:cs typeface="Times New Roman" pitchFamily="18" charset="0"/>
              </a:rPr>
              <a:t>S</a:t>
            </a:r>
            <a:r>
              <a:rPr lang="en-US" sz="2400" baseline="-25000" dirty="0" smtClean="0">
                <a:latin typeface="Times New Roman" pitchFamily="18" charset="0"/>
                <a:cs typeface="Times New Roman" pitchFamily="18" charset="0"/>
              </a:rPr>
              <a:t>i</a:t>
            </a:r>
            <a:r>
              <a:rPr lang="ru-RU" sz="2400" dirty="0" smtClean="0">
                <a:latin typeface="Times New Roman" pitchFamily="18" charset="0"/>
                <a:cs typeface="Times New Roman" pitchFamily="18" charset="0"/>
              </a:rPr>
              <a:t>, в данном исследовании делится на </a:t>
            </a:r>
            <a:r>
              <a:rPr lang="ru-RU" sz="2400" dirty="0">
                <a:latin typeface="Times New Roman" pitchFamily="18" charset="0"/>
                <a:cs typeface="Times New Roman" pitchFamily="18" charset="0"/>
              </a:rPr>
              <a:t>три </a:t>
            </a:r>
            <a:r>
              <a:rPr lang="ru-RU" sz="2400" dirty="0" smtClean="0">
                <a:latin typeface="Times New Roman" pitchFamily="18" charset="0"/>
                <a:cs typeface="Times New Roman" pitchFamily="18" charset="0"/>
              </a:rPr>
              <a:t>подмножества,  с положительным (</a:t>
            </a:r>
            <a:r>
              <a:rPr lang="en-US" sz="2400" dirty="0" smtClean="0">
                <a:latin typeface="Times New Roman" pitchFamily="18" charset="0"/>
                <a:cs typeface="Times New Roman" pitchFamily="18" charset="0"/>
              </a:rPr>
              <a:t>H</a:t>
            </a:r>
            <a:r>
              <a:rPr lang="en-US" sz="2400" baseline="-25000" dirty="0" smtClean="0">
                <a:latin typeface="Times New Roman" pitchFamily="18" charset="0"/>
                <a:cs typeface="Times New Roman" pitchFamily="18" charset="0"/>
              </a:rPr>
              <a:t>i</a:t>
            </a:r>
            <a:r>
              <a:rPr lang="ru-RU" sz="2400" baseline="30000" dirty="0" smtClean="0">
                <a:latin typeface="Times New Roman" pitchFamily="18" charset="0"/>
                <a:cs typeface="Times New Roman" pitchFamily="18" charset="0"/>
              </a:rPr>
              <a:t>+</a:t>
            </a:r>
            <a:r>
              <a:rPr lang="ru-RU" sz="2400" dirty="0" smtClean="0">
                <a:latin typeface="Times New Roman" pitchFamily="18" charset="0"/>
                <a:cs typeface="Times New Roman" pitchFamily="18" charset="0"/>
              </a:rPr>
              <a:t>), нейтральным (</a:t>
            </a:r>
            <a:r>
              <a:rPr lang="en-US" sz="2400" dirty="0" smtClean="0">
                <a:latin typeface="Times New Roman" pitchFamily="18" charset="0"/>
                <a:cs typeface="Times New Roman" pitchFamily="18" charset="0"/>
              </a:rPr>
              <a:t>H</a:t>
            </a:r>
            <a:r>
              <a:rPr lang="en-US" sz="2400" baseline="-25000" dirty="0" smtClean="0">
                <a:latin typeface="Times New Roman" pitchFamily="18" charset="0"/>
                <a:cs typeface="Times New Roman" pitchFamily="18" charset="0"/>
              </a:rPr>
              <a:t>i</a:t>
            </a:r>
            <a:r>
              <a:rPr lang="ru-RU" sz="2400" baseline="30000" dirty="0" smtClean="0">
                <a:latin typeface="Times New Roman" pitchFamily="18" charset="0"/>
                <a:cs typeface="Times New Roman" pitchFamily="18" charset="0"/>
              </a:rPr>
              <a:t>0</a:t>
            </a:r>
            <a:r>
              <a:rPr lang="ru-RU" sz="2400" dirty="0" smtClean="0">
                <a:latin typeface="Times New Roman" pitchFamily="18" charset="0"/>
                <a:cs typeface="Times New Roman" pitchFamily="18" charset="0"/>
              </a:rPr>
              <a:t>) и отрицательным (</a:t>
            </a:r>
            <a:r>
              <a:rPr lang="en-US" sz="2400" dirty="0" smtClean="0">
                <a:latin typeface="Times New Roman" pitchFamily="18" charset="0"/>
                <a:cs typeface="Times New Roman" pitchFamily="18" charset="0"/>
              </a:rPr>
              <a:t>H</a:t>
            </a:r>
            <a:r>
              <a:rPr lang="en-US" sz="2400" baseline="-25000" dirty="0" smtClean="0">
                <a:latin typeface="Times New Roman" pitchFamily="18" charset="0"/>
                <a:cs typeface="Times New Roman" pitchFamily="18" charset="0"/>
              </a:rPr>
              <a:t>i</a:t>
            </a:r>
            <a:r>
              <a:rPr lang="ru-RU" sz="2400" dirty="0" smtClean="0">
                <a:latin typeface="Times New Roman" pitchFamily="18" charset="0"/>
                <a:cs typeface="Times New Roman" pitchFamily="18" charset="0"/>
              </a:rPr>
              <a:t>¯) к ним отношением.</a:t>
            </a:r>
          </a:p>
          <a:p>
            <a:pPr algn="ctr"/>
            <a:r>
              <a:rPr lang="ru-RU" sz="2400" dirty="0" smtClean="0">
                <a:latin typeface="Times New Roman" pitchFamily="18" charset="0"/>
                <a:cs typeface="Times New Roman" pitchFamily="18" charset="0"/>
              </a:rPr>
              <a:t>Это </a:t>
            </a:r>
            <a:r>
              <a:rPr lang="ru-RU" sz="2400" dirty="0">
                <a:latin typeface="Times New Roman" pitchFamily="18" charset="0"/>
                <a:cs typeface="Times New Roman" pitchFamily="18" charset="0"/>
              </a:rPr>
              <a:t>разбиение множества </a:t>
            </a:r>
            <a:r>
              <a:rPr lang="en-US" sz="2400" dirty="0">
                <a:latin typeface="Times New Roman" pitchFamily="18" charset="0"/>
                <a:cs typeface="Times New Roman" pitchFamily="18" charset="0"/>
              </a:rPr>
              <a:t>H</a:t>
            </a:r>
            <a:r>
              <a:rPr lang="en-US" sz="2400" baseline="-25000" dirty="0">
                <a:latin typeface="Times New Roman" pitchFamily="18" charset="0"/>
                <a:cs typeface="Times New Roman" pitchFamily="18" charset="0"/>
              </a:rPr>
              <a:t>i</a:t>
            </a:r>
            <a:r>
              <a:rPr lang="ru-RU" sz="2400" dirty="0">
                <a:latin typeface="Times New Roman" pitchFamily="18" charset="0"/>
                <a:cs typeface="Times New Roman" pitchFamily="18" charset="0"/>
              </a:rPr>
              <a:t> индивида </a:t>
            </a:r>
            <a:r>
              <a:rPr lang="en-US" sz="2400" dirty="0">
                <a:latin typeface="Times New Roman" pitchFamily="18" charset="0"/>
                <a:cs typeface="Times New Roman" pitchFamily="18" charset="0"/>
              </a:rPr>
              <a:t>S</a:t>
            </a:r>
            <a:r>
              <a:rPr lang="en-US" sz="2400" baseline="-25000" dirty="0">
                <a:latin typeface="Times New Roman" pitchFamily="18" charset="0"/>
                <a:cs typeface="Times New Roman" pitchFamily="18" charset="0"/>
              </a:rPr>
              <a:t>i</a:t>
            </a:r>
            <a:r>
              <a:rPr lang="ru-RU" sz="2400" dirty="0">
                <a:latin typeface="Times New Roman" pitchFamily="18" charset="0"/>
                <a:cs typeface="Times New Roman" pitchFamily="18" charset="0"/>
              </a:rPr>
              <a:t> на три подмножества </a:t>
            </a:r>
            <a:r>
              <a:rPr lang="ru-RU" sz="2400" dirty="0" smtClean="0">
                <a:latin typeface="Times New Roman" pitchFamily="18" charset="0"/>
                <a:cs typeface="Times New Roman" pitchFamily="18" charset="0"/>
              </a:rPr>
              <a:t>определяется как </a:t>
            </a:r>
          </a:p>
          <a:p>
            <a:pPr algn="ctr">
              <a:spcBef>
                <a:spcPts val="0"/>
              </a:spcBef>
            </a:pPr>
            <a:r>
              <a:rPr lang="ru-RU" sz="2800" dirty="0" smtClean="0">
                <a:latin typeface="Times New Roman" pitchFamily="18" charset="0"/>
                <a:cs typeface="Times New Roman" pitchFamily="18" charset="0"/>
              </a:rPr>
              <a:t>"</a:t>
            </a:r>
            <a:r>
              <a:rPr lang="ru-RU" sz="2800" b="1" i="1" dirty="0" smtClean="0">
                <a:latin typeface="Times New Roman" pitchFamily="18" charset="0"/>
                <a:cs typeface="Times New Roman" pitchFamily="18" charset="0"/>
              </a:rPr>
              <a:t>структура личности</a:t>
            </a:r>
            <a:r>
              <a:rPr lang="ru-RU" sz="2800" dirty="0" smtClean="0">
                <a:latin typeface="Times New Roman" pitchFamily="18" charset="0"/>
                <a:cs typeface="Times New Roman" pitchFamily="18" charset="0"/>
              </a:rPr>
              <a:t>"</a:t>
            </a:r>
          </a:p>
          <a:p>
            <a:pPr algn="ctr">
              <a:spcBef>
                <a:spcPts val="0"/>
              </a:spcBef>
            </a:pPr>
            <a:r>
              <a:rPr lang="ru-RU" sz="2400" dirty="0" smtClean="0">
                <a:latin typeface="Times New Roman" pitchFamily="18" charset="0"/>
                <a:cs typeface="Times New Roman" pitchFamily="18" charset="0"/>
              </a:rPr>
              <a:t> </a:t>
            </a:r>
            <a:r>
              <a:rPr lang="ru-RU" sz="2400" dirty="0">
                <a:latin typeface="Times New Roman" pitchFamily="18" charset="0"/>
                <a:cs typeface="Times New Roman" pitchFamily="18" charset="0"/>
              </a:rPr>
              <a:t>данного индивида. </a:t>
            </a:r>
            <a:endParaRPr lang="ru-RU" sz="2400" dirty="0" smtClean="0">
              <a:latin typeface="Times New Roman" pitchFamily="18" charset="0"/>
              <a:cs typeface="Times New Roman" pitchFamily="18" charset="0"/>
            </a:endParaRPr>
          </a:p>
          <a:p>
            <a:endParaRPr lang="ru-RU" dirty="0"/>
          </a:p>
        </p:txBody>
      </p:sp>
      <p:sp>
        <p:nvSpPr>
          <p:cNvPr id="4" name="Скругленный прямоугольник 3"/>
          <p:cNvSpPr/>
          <p:nvPr/>
        </p:nvSpPr>
        <p:spPr>
          <a:xfrm>
            <a:off x="755576" y="980728"/>
            <a:ext cx="8136904" cy="5184576"/>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5" name="Номер слайда 4"/>
          <p:cNvSpPr>
            <a:spLocks noGrp="1"/>
          </p:cNvSpPr>
          <p:nvPr>
            <p:ph type="sldNum" sz="quarter" idx="12"/>
          </p:nvPr>
        </p:nvSpPr>
        <p:spPr/>
        <p:txBody>
          <a:bodyPr/>
          <a:lstStyle/>
          <a:p>
            <a:fld id="{A28E3E64-D415-483F-B0AD-D304A1962B41}" type="slidenum">
              <a:rPr lang="ru-RU" smtClean="0"/>
              <a:pPr/>
              <a:t>6</a:t>
            </a:fld>
            <a:endParaRPr lang="ru-RU"/>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426170"/>
          </a:xfrm>
        </p:spPr>
        <p:txBody>
          <a:bodyPr>
            <a:noAutofit/>
          </a:bodyPr>
          <a:lstStyle/>
          <a:p>
            <a:r>
              <a:rPr lang="ru-RU" sz="2400" dirty="0" smtClean="0">
                <a:latin typeface="Times New Roman" pitchFamily="18" charset="0"/>
                <a:cs typeface="Times New Roman" pitchFamily="18" charset="0"/>
              </a:rPr>
              <a:t>Власть означает любую возможность навязать свою волю в рамках социальных отношений вопреки сопротивлению и независимо от того, на чём эта возможность основана.</a:t>
            </a:r>
            <a:br>
              <a:rPr lang="ru-RU" sz="2400" dirty="0" smtClean="0">
                <a:latin typeface="Times New Roman" pitchFamily="18" charset="0"/>
                <a:cs typeface="Times New Roman" pitchFamily="18" charset="0"/>
              </a:rPr>
            </a:br>
            <a:r>
              <a:rPr lang="ru-RU" sz="2400" dirty="0" smtClean="0">
                <a:latin typeface="Times New Roman" pitchFamily="18" charset="0"/>
                <a:cs typeface="Times New Roman" pitchFamily="18" charset="0"/>
              </a:rPr>
              <a:t>Макс Вебер, «Хозяйство и общество».</a:t>
            </a:r>
            <a:endParaRPr lang="ru-RU" sz="2400" dirty="0">
              <a:latin typeface="Times New Roman" pitchFamily="18" charset="0"/>
              <a:cs typeface="Times New Roman" pitchFamily="18" charset="0"/>
            </a:endParaRPr>
          </a:p>
        </p:txBody>
      </p:sp>
      <p:sp>
        <p:nvSpPr>
          <p:cNvPr id="3" name="Содержимое 2"/>
          <p:cNvSpPr>
            <a:spLocks noGrp="1"/>
          </p:cNvSpPr>
          <p:nvPr>
            <p:ph idx="1"/>
          </p:nvPr>
        </p:nvSpPr>
        <p:spPr>
          <a:xfrm>
            <a:off x="457200" y="1772816"/>
            <a:ext cx="8229600" cy="4680520"/>
          </a:xfrm>
        </p:spPr>
        <p:txBody>
          <a:bodyPr>
            <a:normAutofit lnSpcReduction="10000"/>
          </a:bodyPr>
          <a:lstStyle/>
          <a:p>
            <a:pPr algn="ctr"/>
            <a:r>
              <a:rPr lang="ru-RU" sz="2400" dirty="0" smtClean="0">
                <a:latin typeface="Times New Roman" pitchFamily="18" charset="0"/>
                <a:cs typeface="Times New Roman" pitchFamily="18" charset="0"/>
              </a:rPr>
              <a:t>М. Вебер источниками власти считал:</a:t>
            </a:r>
          </a:p>
          <a:p>
            <a:pPr algn="ctr"/>
            <a:r>
              <a:rPr lang="ru-RU" sz="2400" dirty="0" smtClean="0">
                <a:latin typeface="Times New Roman" pitchFamily="18" charset="0"/>
                <a:cs typeface="Times New Roman" pitchFamily="18" charset="0"/>
              </a:rPr>
              <a:t> </a:t>
            </a:r>
            <a:r>
              <a:rPr lang="ru-RU" sz="2400" i="1" dirty="0" smtClean="0">
                <a:latin typeface="Times New Roman" pitchFamily="18" charset="0"/>
                <a:cs typeface="Times New Roman" pitchFamily="18" charset="0"/>
              </a:rPr>
              <a:t>насилие</a:t>
            </a:r>
            <a:r>
              <a:rPr lang="ru-RU" sz="2400" dirty="0" smtClean="0">
                <a:latin typeface="Times New Roman" pitchFamily="18" charset="0"/>
                <a:cs typeface="Times New Roman" pitchFamily="18" charset="0"/>
              </a:rPr>
              <a:t> (физическая сила, оружие, угроза применения силы), </a:t>
            </a:r>
            <a:r>
              <a:rPr lang="ru-RU" sz="2400" i="1" dirty="0" smtClean="0">
                <a:latin typeface="Times New Roman" pitchFamily="18" charset="0"/>
                <a:cs typeface="Times New Roman" pitchFamily="18" charset="0"/>
              </a:rPr>
              <a:t>авторитет</a:t>
            </a:r>
            <a:r>
              <a:rPr lang="ru-RU" sz="2400" dirty="0" smtClean="0">
                <a:latin typeface="Times New Roman" pitchFamily="18" charset="0"/>
                <a:cs typeface="Times New Roman" pitchFamily="18" charset="0"/>
              </a:rPr>
              <a:t> (вера, личностные характеристики, экспертные знания, семейные связи) и </a:t>
            </a:r>
            <a:r>
              <a:rPr lang="ru-RU" sz="2400" i="1" dirty="0" smtClean="0">
                <a:latin typeface="Times New Roman" pitchFamily="18" charset="0"/>
                <a:cs typeface="Times New Roman" pitchFamily="18" charset="0"/>
              </a:rPr>
              <a:t>право</a:t>
            </a:r>
            <a:r>
              <a:rPr lang="ru-RU" sz="2400" dirty="0" smtClean="0">
                <a:latin typeface="Times New Roman" pitchFamily="18" charset="0"/>
                <a:cs typeface="Times New Roman" pitchFamily="18" charset="0"/>
              </a:rPr>
              <a:t> (положение и полномочия, обычаи, традиции).</a:t>
            </a:r>
          </a:p>
          <a:p>
            <a:pPr algn="ctr"/>
            <a:r>
              <a:rPr lang="ru-RU" sz="2400" dirty="0" smtClean="0">
                <a:latin typeface="Times New Roman" pitchFamily="18" charset="0"/>
                <a:cs typeface="Times New Roman" pitchFamily="18" charset="0"/>
              </a:rPr>
              <a:t>Г. Саймон "Наука об искусственном" :</a:t>
            </a:r>
            <a:r>
              <a:rPr lang="ru-RU" sz="2200" dirty="0" smtClean="0">
                <a:latin typeface="Times New Roman" pitchFamily="18" charset="0"/>
                <a:cs typeface="Times New Roman" pitchFamily="18" charset="0"/>
              </a:rPr>
              <a:t/>
            </a:r>
            <a:br>
              <a:rPr lang="ru-RU" sz="2200" dirty="0" smtClean="0">
                <a:latin typeface="Times New Roman" pitchFamily="18" charset="0"/>
                <a:cs typeface="Times New Roman" pitchFamily="18" charset="0"/>
              </a:rPr>
            </a:br>
            <a:r>
              <a:rPr lang="ru-RU" sz="2400" dirty="0" smtClean="0">
                <a:latin typeface="Times New Roman" pitchFamily="18" charset="0"/>
                <a:cs typeface="Times New Roman" pitchFamily="18" charset="0"/>
              </a:rPr>
              <a:t>"…если в естественных явлениях все выглядит "неизбежным", что вызвано непререкаемостью естественных законов, то на искусственных явлениях всегда лежит печать "свободы выбора" и подверженности внешним влияниям“</a:t>
            </a:r>
            <a:r>
              <a:rPr lang="en-US" sz="2400" dirty="0" smtClean="0">
                <a:latin typeface="Times New Roman" pitchFamily="18" charset="0"/>
                <a:cs typeface="Times New Roman" pitchFamily="18" charset="0"/>
              </a:rPr>
              <a:t>.</a:t>
            </a:r>
            <a:r>
              <a:rPr lang="ru-RU" sz="2400" dirty="0" smtClean="0">
                <a:latin typeface="Times New Roman" pitchFamily="18" charset="0"/>
                <a:cs typeface="Times New Roman" pitchFamily="18" charset="0"/>
              </a:rPr>
              <a:t> И, далее: "Кажущаяся сложность его (</a:t>
            </a:r>
            <a:r>
              <a:rPr lang="ru-RU" sz="2400" i="1" dirty="0" smtClean="0">
                <a:latin typeface="Times New Roman" pitchFamily="18" charset="0"/>
                <a:cs typeface="Times New Roman" pitchFamily="18" charset="0"/>
              </a:rPr>
              <a:t>человека – П.А</a:t>
            </a:r>
            <a:r>
              <a:rPr lang="ru-RU" sz="2400" dirty="0" smtClean="0">
                <a:latin typeface="Times New Roman" pitchFamily="18" charset="0"/>
                <a:cs typeface="Times New Roman" pitchFamily="18" charset="0"/>
              </a:rPr>
              <a:t>.) поведения….в основном отражает сложность внешней среды, в которой он живет".</a:t>
            </a:r>
            <a:endParaRPr lang="ru-RU" sz="2400" dirty="0"/>
          </a:p>
        </p:txBody>
      </p:sp>
      <p:sp>
        <p:nvSpPr>
          <p:cNvPr id="4" name="Скругленный прямоугольник 3"/>
          <p:cNvSpPr/>
          <p:nvPr/>
        </p:nvSpPr>
        <p:spPr>
          <a:xfrm>
            <a:off x="611560" y="1844824"/>
            <a:ext cx="8280920" cy="4536504"/>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5" name="Номер слайда 4"/>
          <p:cNvSpPr>
            <a:spLocks noGrp="1"/>
          </p:cNvSpPr>
          <p:nvPr>
            <p:ph type="sldNum" sz="quarter" idx="12"/>
          </p:nvPr>
        </p:nvSpPr>
        <p:spPr/>
        <p:txBody>
          <a:bodyPr/>
          <a:lstStyle/>
          <a:p>
            <a:fld id="{A28E3E64-D415-483F-B0AD-D304A1962B41}" type="slidenum">
              <a:rPr lang="ru-RU" smtClean="0"/>
              <a:pPr/>
              <a:t>7</a:t>
            </a:fld>
            <a:endParaRPr lang="ru-RU"/>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778098"/>
          </a:xfrm>
        </p:spPr>
        <p:txBody>
          <a:bodyPr>
            <a:noAutofit/>
          </a:bodyPr>
          <a:lstStyle/>
          <a:p>
            <a:r>
              <a:rPr lang="ru-RU" sz="2800" dirty="0" smtClean="0">
                <a:latin typeface="Times New Roman" pitchFamily="18" charset="0"/>
                <a:cs typeface="Times New Roman" pitchFamily="18" charset="0"/>
              </a:rPr>
              <a:t>39 названий форм правления, политических режимов и систем власти</a:t>
            </a:r>
            <a:endParaRPr lang="ru-RU" sz="2800" dirty="0">
              <a:latin typeface="Times New Roman" pitchFamily="18" charset="0"/>
              <a:cs typeface="Times New Roman" pitchFamily="18" charset="0"/>
            </a:endParaRPr>
          </a:p>
        </p:txBody>
      </p:sp>
      <p:sp>
        <p:nvSpPr>
          <p:cNvPr id="3" name="Содержимое 2"/>
          <p:cNvSpPr>
            <a:spLocks noGrp="1"/>
          </p:cNvSpPr>
          <p:nvPr>
            <p:ph idx="1"/>
          </p:nvPr>
        </p:nvSpPr>
        <p:spPr>
          <a:xfrm>
            <a:off x="457200" y="1196752"/>
            <a:ext cx="8229600" cy="5256584"/>
          </a:xfrm>
        </p:spPr>
        <p:txBody>
          <a:bodyPr>
            <a:normAutofit lnSpcReduction="10000"/>
          </a:bodyPr>
          <a:lstStyle/>
          <a:p>
            <a:pPr algn="ctr">
              <a:lnSpc>
                <a:spcPct val="150000"/>
              </a:lnSpc>
            </a:pPr>
            <a:r>
              <a:rPr lang="ru-RU" sz="2400" dirty="0" smtClean="0">
                <a:latin typeface="Times New Roman" pitchFamily="18" charset="0"/>
                <a:cs typeface="Times New Roman" pitchFamily="18" charset="0"/>
              </a:rPr>
              <a:t>Анархизм, Аристократия, Бюрократия, Геронтократия, </a:t>
            </a:r>
            <a:r>
              <a:rPr lang="ru-RU" sz="2400" dirty="0" err="1" smtClean="0">
                <a:latin typeface="Times New Roman" pitchFamily="18" charset="0"/>
                <a:cs typeface="Times New Roman" pitchFamily="18" charset="0"/>
              </a:rPr>
              <a:t>Демархия</a:t>
            </a:r>
            <a:r>
              <a:rPr lang="ru-RU" sz="2400" dirty="0" smtClean="0">
                <a:latin typeface="Times New Roman" pitchFamily="18" charset="0"/>
                <a:cs typeface="Times New Roman" pitchFamily="18" charset="0"/>
              </a:rPr>
              <a:t>, Демократия, Деспотизм, Джамахирия, </a:t>
            </a:r>
            <a:r>
              <a:rPr lang="ru-RU" sz="2400" dirty="0" err="1" smtClean="0">
                <a:latin typeface="Times New Roman" pitchFamily="18" charset="0"/>
                <a:cs typeface="Times New Roman" pitchFamily="18" charset="0"/>
              </a:rPr>
              <a:t>Диархия</a:t>
            </a:r>
            <a:r>
              <a:rPr lang="ru-RU" sz="2400" dirty="0" smtClean="0">
                <a:latin typeface="Times New Roman" pitchFamily="18" charset="0"/>
                <a:cs typeface="Times New Roman" pitchFamily="18" charset="0"/>
              </a:rPr>
              <a:t>, Диктатура, </a:t>
            </a:r>
            <a:r>
              <a:rPr lang="ru-RU" sz="2400" dirty="0" err="1" smtClean="0">
                <a:latin typeface="Times New Roman" pitchFamily="18" charset="0"/>
                <a:cs typeface="Times New Roman" pitchFamily="18" charset="0"/>
              </a:rPr>
              <a:t>Идеократия</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Изократия</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Клептократия</a:t>
            </a:r>
            <a:r>
              <a:rPr lang="ru-RU" sz="2400" dirty="0" smtClean="0">
                <a:latin typeface="Times New Roman" pitchFamily="18" charset="0"/>
                <a:cs typeface="Times New Roman" pitchFamily="18" charset="0"/>
              </a:rPr>
              <a:t>, Коммуна, </a:t>
            </a:r>
            <a:r>
              <a:rPr lang="ru-RU" sz="2400" dirty="0" err="1" smtClean="0">
                <a:latin typeface="Times New Roman" pitchFamily="18" charset="0"/>
                <a:cs typeface="Times New Roman" pitchFamily="18" charset="0"/>
              </a:rPr>
              <a:t>Корпоратократия</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Критархия</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Критократия</a:t>
            </a:r>
            <a:r>
              <a:rPr lang="ru-RU" sz="2400" dirty="0" smtClean="0">
                <a:latin typeface="Times New Roman" pitchFamily="18" charset="0"/>
                <a:cs typeface="Times New Roman" pitchFamily="18" charset="0"/>
              </a:rPr>
              <a:t>, Марионеточное государство, Матриархат, Меритократия, </a:t>
            </a:r>
            <a:r>
              <a:rPr lang="ru-RU" sz="2400" dirty="0" err="1" smtClean="0">
                <a:latin typeface="Times New Roman" pitchFamily="18" charset="0"/>
                <a:cs typeface="Times New Roman" pitchFamily="18" charset="0"/>
              </a:rPr>
              <a:t>Милитократия</a:t>
            </a:r>
            <a:r>
              <a:rPr lang="ru-RU" sz="2400" dirty="0" smtClean="0">
                <a:latin typeface="Times New Roman" pitchFamily="18" charset="0"/>
                <a:cs typeface="Times New Roman" pitchFamily="18" charset="0"/>
              </a:rPr>
              <a:t>, Монархия, </a:t>
            </a:r>
            <a:r>
              <a:rPr lang="ru-RU" sz="2400" dirty="0" err="1" smtClean="0">
                <a:latin typeface="Times New Roman" pitchFamily="18" charset="0"/>
                <a:cs typeface="Times New Roman" pitchFamily="18" charset="0"/>
              </a:rPr>
              <a:t>Ноократия</a:t>
            </a:r>
            <a:r>
              <a:rPr lang="ru-RU" sz="2400" dirty="0" smtClean="0">
                <a:latin typeface="Times New Roman" pitchFamily="18" charset="0"/>
                <a:cs typeface="Times New Roman" pitchFamily="18" charset="0"/>
              </a:rPr>
              <a:t>, Однопартийная система, Олигархия, Охлократия, Патриархат, Плутократия, Социализм, Республика, </a:t>
            </a:r>
            <a:r>
              <a:rPr lang="ru-RU" sz="2400" dirty="0" err="1" smtClean="0">
                <a:latin typeface="Times New Roman" pitchFamily="18" charset="0"/>
                <a:cs typeface="Times New Roman" pitchFamily="18" charset="0"/>
              </a:rPr>
              <a:t>Талассократия</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Теллурократия</a:t>
            </a:r>
            <a:r>
              <a:rPr lang="ru-RU" sz="2400" dirty="0" smtClean="0">
                <a:latin typeface="Times New Roman" pitchFamily="18" charset="0"/>
                <a:cs typeface="Times New Roman" pitchFamily="18" charset="0"/>
              </a:rPr>
              <a:t>, Теократия, Технократия, </a:t>
            </a:r>
            <a:r>
              <a:rPr lang="ru-RU" sz="2400" dirty="0" err="1" smtClean="0">
                <a:latin typeface="Times New Roman" pitchFamily="18" charset="0"/>
                <a:cs typeface="Times New Roman" pitchFamily="18" charset="0"/>
              </a:rPr>
              <a:t>Тимократия</a:t>
            </a:r>
            <a:r>
              <a:rPr lang="ru-RU" sz="2400" dirty="0" smtClean="0">
                <a:latin typeface="Times New Roman" pitchFamily="18" charset="0"/>
                <a:cs typeface="Times New Roman" pitchFamily="18" charset="0"/>
              </a:rPr>
              <a:t>, Тирания, Тоталитаризм, Хунта, </a:t>
            </a:r>
            <a:r>
              <a:rPr lang="ru-RU" sz="2400" dirty="0" err="1" smtClean="0">
                <a:latin typeface="Times New Roman" pitchFamily="18" charset="0"/>
                <a:cs typeface="Times New Roman" pitchFamily="18" charset="0"/>
              </a:rPr>
              <a:t>Этнократия</a:t>
            </a:r>
            <a:r>
              <a:rPr lang="ru-RU" sz="2400" dirty="0" smtClean="0">
                <a:latin typeface="Times New Roman" pitchFamily="18" charset="0"/>
                <a:cs typeface="Times New Roman" pitchFamily="18" charset="0"/>
              </a:rPr>
              <a:t>.</a:t>
            </a:r>
          </a:p>
          <a:p>
            <a:pPr algn="ctr"/>
            <a:endParaRPr lang="ru-RU" dirty="0"/>
          </a:p>
        </p:txBody>
      </p:sp>
      <p:sp>
        <p:nvSpPr>
          <p:cNvPr id="4" name="Скругленный прямоугольник 3"/>
          <p:cNvSpPr/>
          <p:nvPr/>
        </p:nvSpPr>
        <p:spPr>
          <a:xfrm>
            <a:off x="683568" y="1196752"/>
            <a:ext cx="7992888" cy="5256584"/>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5" name="Номер слайда 4"/>
          <p:cNvSpPr>
            <a:spLocks noGrp="1"/>
          </p:cNvSpPr>
          <p:nvPr>
            <p:ph type="sldNum" sz="quarter" idx="12"/>
          </p:nvPr>
        </p:nvSpPr>
        <p:spPr/>
        <p:txBody>
          <a:bodyPr/>
          <a:lstStyle/>
          <a:p>
            <a:fld id="{A28E3E64-D415-483F-B0AD-D304A1962B41}" type="slidenum">
              <a:rPr lang="ru-RU" smtClean="0"/>
              <a:pPr/>
              <a:t>8</a:t>
            </a:fld>
            <a:endParaRPr lang="ru-RU"/>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34082"/>
          </a:xfrm>
        </p:spPr>
        <p:txBody>
          <a:bodyPr>
            <a:normAutofit/>
          </a:bodyPr>
          <a:lstStyle/>
          <a:p>
            <a:r>
              <a:rPr lang="ru-RU" sz="2800" dirty="0" smtClean="0">
                <a:latin typeface="Times New Roman" pitchFamily="18" charset="0"/>
                <a:cs typeface="Times New Roman" pitchFamily="18" charset="0"/>
              </a:rPr>
              <a:t>Основной принцип построения модели</a:t>
            </a:r>
            <a:endParaRPr lang="ru-RU" sz="2800" dirty="0">
              <a:latin typeface="Times New Roman" pitchFamily="18" charset="0"/>
              <a:cs typeface="Times New Roman" pitchFamily="18" charset="0"/>
            </a:endParaRPr>
          </a:p>
        </p:txBody>
      </p:sp>
      <p:sp>
        <p:nvSpPr>
          <p:cNvPr id="3" name="Содержимое 2"/>
          <p:cNvSpPr>
            <a:spLocks noGrp="1"/>
          </p:cNvSpPr>
          <p:nvPr>
            <p:ph idx="1"/>
          </p:nvPr>
        </p:nvSpPr>
        <p:spPr>
          <a:xfrm>
            <a:off x="539552" y="1556792"/>
            <a:ext cx="8229600" cy="4896544"/>
          </a:xfrm>
        </p:spPr>
        <p:txBody>
          <a:bodyPr>
            <a:normAutofit/>
          </a:bodyPr>
          <a:lstStyle/>
          <a:p>
            <a:pPr algn="ctr"/>
            <a:r>
              <a:rPr lang="ru-RU" sz="2400" dirty="0" smtClean="0">
                <a:latin typeface="Times New Roman" pitchFamily="18" charset="0"/>
                <a:cs typeface="Times New Roman" pitchFamily="18" charset="0"/>
              </a:rPr>
              <a:t>У </a:t>
            </a:r>
            <a:r>
              <a:rPr lang="ru-RU" sz="2400" dirty="0">
                <a:latin typeface="Times New Roman" pitchFamily="18" charset="0"/>
                <a:cs typeface="Times New Roman" pitchFamily="18" charset="0"/>
              </a:rPr>
              <a:t>всех </a:t>
            </a:r>
            <a:r>
              <a:rPr lang="ru-RU" sz="2400" dirty="0" smtClean="0">
                <a:latin typeface="Times New Roman" pitchFamily="18" charset="0"/>
                <a:cs typeface="Times New Roman" pitchFamily="18" charset="0"/>
              </a:rPr>
              <a:t>видов </a:t>
            </a:r>
            <a:r>
              <a:rPr lang="ru-RU" sz="2400" dirty="0">
                <a:latin typeface="Times New Roman" pitchFamily="18" charset="0"/>
                <a:cs typeface="Times New Roman" pitchFamily="18" charset="0"/>
              </a:rPr>
              <a:t>власти есть одно общее, и основополагающее, </a:t>
            </a:r>
            <a:r>
              <a:rPr lang="ru-RU" sz="2400" dirty="0" smtClean="0">
                <a:latin typeface="Times New Roman" pitchFamily="18" charset="0"/>
                <a:cs typeface="Times New Roman" pitchFamily="18" charset="0"/>
              </a:rPr>
              <a:t>свойство, </a:t>
            </a:r>
            <a:r>
              <a:rPr lang="ru-RU" sz="2400" dirty="0">
                <a:latin typeface="Times New Roman" pitchFamily="18" charset="0"/>
                <a:cs typeface="Times New Roman" pitchFamily="18" charset="0"/>
              </a:rPr>
              <a:t>а </a:t>
            </a:r>
            <a:r>
              <a:rPr lang="ru-RU" sz="2400" dirty="0" smtClean="0">
                <a:latin typeface="Times New Roman" pitchFamily="18" charset="0"/>
                <a:cs typeface="Times New Roman" pitchFamily="18" charset="0"/>
              </a:rPr>
              <a:t>именно:</a:t>
            </a:r>
          </a:p>
          <a:p>
            <a:pPr algn="ctr"/>
            <a:r>
              <a:rPr lang="ru-RU" sz="2400" dirty="0" smtClean="0">
                <a:latin typeface="Times New Roman" pitchFamily="18" charset="0"/>
                <a:cs typeface="Times New Roman" pitchFamily="18" charset="0"/>
              </a:rPr>
              <a:t> Власть </a:t>
            </a:r>
            <a:r>
              <a:rPr lang="ru-RU" sz="2400" dirty="0">
                <a:latin typeface="Times New Roman" pitchFamily="18" charset="0"/>
                <a:cs typeface="Times New Roman" pitchFamily="18" charset="0"/>
              </a:rPr>
              <a:t>проявляется только во взаимоотношении одного индивида с другим индивидом, или одного индивида с группой индивидов или между двумя группами </a:t>
            </a:r>
            <a:r>
              <a:rPr lang="ru-RU" sz="2400" dirty="0" smtClean="0">
                <a:latin typeface="Times New Roman" pitchFamily="18" charset="0"/>
                <a:cs typeface="Times New Roman" pitchFamily="18" charset="0"/>
              </a:rPr>
              <a:t>индивидов.</a:t>
            </a:r>
          </a:p>
          <a:p>
            <a:pPr algn="ctr"/>
            <a:r>
              <a:rPr lang="ru-RU" sz="2400" dirty="0" smtClean="0">
                <a:latin typeface="Times New Roman" pitchFamily="18" charset="0"/>
                <a:cs typeface="Times New Roman" pitchFamily="18" charset="0"/>
              </a:rPr>
              <a:t>Именно </a:t>
            </a:r>
            <a:r>
              <a:rPr lang="ru-RU" sz="2400" dirty="0">
                <a:latin typeface="Times New Roman" pitchFamily="18" charset="0"/>
                <a:cs typeface="Times New Roman" pitchFamily="18" charset="0"/>
              </a:rPr>
              <a:t>эта специфика власти и лежит в основе предлагаемой здесь модели, направленной на имитацию возникновения тех или иных групп индивидов, различающихся по типу взаимоотношений между </a:t>
            </a:r>
            <a:r>
              <a:rPr lang="ru-RU" sz="2400" dirty="0" smtClean="0">
                <a:latin typeface="Times New Roman" pitchFamily="18" charset="0"/>
                <a:cs typeface="Times New Roman" pitchFamily="18" charset="0"/>
              </a:rPr>
              <a:t>ними, причем не обязательно властных. </a:t>
            </a:r>
          </a:p>
        </p:txBody>
      </p:sp>
      <p:sp>
        <p:nvSpPr>
          <p:cNvPr id="4" name="Скругленный прямоугольник 3"/>
          <p:cNvSpPr/>
          <p:nvPr/>
        </p:nvSpPr>
        <p:spPr>
          <a:xfrm>
            <a:off x="899592" y="1412776"/>
            <a:ext cx="7920880" cy="4536504"/>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5" name="Номер слайда 4"/>
          <p:cNvSpPr>
            <a:spLocks noGrp="1"/>
          </p:cNvSpPr>
          <p:nvPr>
            <p:ph type="sldNum" sz="quarter" idx="12"/>
          </p:nvPr>
        </p:nvSpPr>
        <p:spPr/>
        <p:txBody>
          <a:bodyPr/>
          <a:lstStyle/>
          <a:p>
            <a:fld id="{A28E3E64-D415-483F-B0AD-D304A1962B41}" type="slidenum">
              <a:rPr lang="ru-RU" smtClean="0"/>
              <a:pPr/>
              <a:t>9</a:t>
            </a:fld>
            <a:endParaRPr lang="ru-RU"/>
          </a:p>
        </p:txBody>
      </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684</TotalTime>
  <Words>2568</Words>
  <Application>Microsoft Office PowerPoint</Application>
  <PresentationFormat>Экран (4:3)</PresentationFormat>
  <Paragraphs>220</Paragraphs>
  <Slides>23</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23</vt:i4>
      </vt:variant>
    </vt:vector>
  </HeadingPairs>
  <TitlesOfParts>
    <vt:vector size="24" baseType="lpstr">
      <vt:lpstr>Тема Office</vt:lpstr>
      <vt:lpstr>Модель формирования социальных групп на основе теоретико-множественной интерпретации понятий  "власти", "свободы воли" и "интеллекта" </vt:lpstr>
      <vt:lpstr>Общие предположения.</vt:lpstr>
      <vt:lpstr>Мы вольны в выборе первого шага, но всегда рабы второго. И.В.Гёте, “Фауст”.</vt:lpstr>
      <vt:lpstr>Посылая куда-либо умного человека, можешь не давать ему указаний.   Восточная пословица.</vt:lpstr>
      <vt:lpstr>Основные определения_1</vt:lpstr>
      <vt:lpstr>Основные определения_2</vt:lpstr>
      <vt:lpstr>Власть означает любую возможность навязать свою волю в рамках социальных отношений вопреки сопротивлению и независимо от того, на чём эта возможность основана. Макс Вебер, «Хозяйство и общество».</vt:lpstr>
      <vt:lpstr>39 названий форм правления, политических режимов и систем власти</vt:lpstr>
      <vt:lpstr>Основной принцип построения модели</vt:lpstr>
      <vt:lpstr>Схема пересечения Rik тезаурусов Hi и Hk индивидов Si и Sk</vt:lpstr>
      <vt:lpstr>Понятие “контакт” для двух индивидов</vt:lpstr>
      <vt:lpstr>Характеристики, определяющие индивидов Si </vt:lpstr>
      <vt:lpstr>Создание условного индивида (группы) Gik</vt:lpstr>
      <vt:lpstr>Определение количества понятий в тезаурусе Qik индивида Gik .</vt:lpstr>
      <vt:lpstr>Способы расчета уровня социальной активности αik индивида Gik .</vt:lpstr>
      <vt:lpstr>Процедура формирования групп индивидов.</vt:lpstr>
      <vt:lpstr>Типы взаимоотношений между индивидами Si и Sk по уровню социальной активности и доле пересечения Rik в их тезаурусах.</vt:lpstr>
      <vt:lpstr>Пояснения к таблице на слайде 17</vt:lpstr>
      <vt:lpstr>Пояснение к таблице на слайде 17.</vt:lpstr>
      <vt:lpstr>Типы взаимоотношений между индивидами Si и Sk по уровню относительной осведомленности и интеллектуальной активности.</vt:lpstr>
      <vt:lpstr>Пояснения к таблице на слайде 20</vt:lpstr>
      <vt:lpstr>Задание исходных характеристик и развитие системы.</vt:lpstr>
      <vt:lpstr>Спасибо за внимание</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Власть, интеллект  и свобода воли</dc:title>
  <dc:creator>Андрукович</dc:creator>
  <cp:lastModifiedBy>P.F.Andrukovich</cp:lastModifiedBy>
  <cp:revision>81</cp:revision>
  <dcterms:created xsi:type="dcterms:W3CDTF">2017-03-21T15:59:45Z</dcterms:created>
  <dcterms:modified xsi:type="dcterms:W3CDTF">2017-03-28T10:35:20Z</dcterms:modified>
</cp:coreProperties>
</file>